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60" r:id="rId2"/>
    <p:sldId id="266" r:id="rId3"/>
    <p:sldId id="258" r:id="rId4"/>
    <p:sldId id="264" r:id="rId5"/>
    <p:sldId id="267" r:id="rId6"/>
    <p:sldId id="262" r:id="rId7"/>
    <p:sldId id="261" r:id="rId8"/>
    <p:sldId id="263" r:id="rId9"/>
    <p:sldId id="265" r:id="rId10"/>
    <p:sldId id="276" r:id="rId11"/>
    <p:sldId id="278" r:id="rId12"/>
    <p:sldId id="259" r:id="rId13"/>
    <p:sldId id="269" r:id="rId14"/>
    <p:sldId id="270" r:id="rId15"/>
    <p:sldId id="271" r:id="rId16"/>
    <p:sldId id="274" r:id="rId17"/>
    <p:sldId id="273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1CD08C-3DD6-4A50-A6AC-CE78B5E91ED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098BD5-84B5-4BF0-BDAD-0125865A2DEF}">
      <dgm:prSet phldrT="[Text]" custT="1"/>
      <dgm:spPr/>
      <dgm:t>
        <a:bodyPr/>
        <a:lstStyle/>
        <a:p>
          <a:r>
            <a:rPr lang="en-US" sz="1100" dirty="0" smtClean="0"/>
            <a:t>Barbara Bartlett</a:t>
          </a:r>
        </a:p>
        <a:p>
          <a:r>
            <a:rPr lang="en-US" sz="1100" dirty="0" smtClean="0"/>
            <a:t>Energy/Project Manager</a:t>
          </a:r>
        </a:p>
        <a:p>
          <a:r>
            <a:rPr lang="en-US" sz="1100" dirty="0" smtClean="0"/>
            <a:t>Environmental/Safety Coordinator</a:t>
          </a:r>
        </a:p>
      </dgm:t>
    </dgm:pt>
    <dgm:pt modelId="{35354AAE-2F73-42D7-A23C-25060D25CFC3}" type="parTrans" cxnId="{BDEC52EE-8D65-47C0-A7B2-A9F37B198DD8}">
      <dgm:prSet/>
      <dgm:spPr/>
      <dgm:t>
        <a:bodyPr/>
        <a:lstStyle/>
        <a:p>
          <a:endParaRPr lang="en-US" sz="1400"/>
        </a:p>
      </dgm:t>
    </dgm:pt>
    <dgm:pt modelId="{921B819E-CB84-40F8-80FF-716B1B1B82B5}" type="sibTrans" cxnId="{BDEC52EE-8D65-47C0-A7B2-A9F37B198DD8}">
      <dgm:prSet/>
      <dgm:spPr/>
      <dgm:t>
        <a:bodyPr/>
        <a:lstStyle/>
        <a:p>
          <a:endParaRPr lang="en-US" sz="1400"/>
        </a:p>
      </dgm:t>
    </dgm:pt>
    <dgm:pt modelId="{ED3B340D-B21D-4B16-8676-9CAFE1DCA780}">
      <dgm:prSet custT="1"/>
      <dgm:spPr/>
      <dgm:t>
        <a:bodyPr/>
        <a:lstStyle/>
        <a:p>
          <a:r>
            <a:rPr lang="en-US" sz="1100" dirty="0" smtClean="0"/>
            <a:t>Brian Cherry</a:t>
          </a:r>
        </a:p>
        <a:p>
          <a:r>
            <a:rPr lang="en-US" sz="1100" dirty="0" smtClean="0"/>
            <a:t>Facilities Director</a:t>
          </a:r>
          <a:endParaRPr lang="en-US" sz="1100" dirty="0"/>
        </a:p>
      </dgm:t>
    </dgm:pt>
    <dgm:pt modelId="{5B09104B-6765-406B-BB41-CBBC562F8850}" type="parTrans" cxnId="{74A5F380-88F9-42BD-8BE6-58E06EC46AE4}">
      <dgm:prSet/>
      <dgm:spPr/>
      <dgm:t>
        <a:bodyPr/>
        <a:lstStyle/>
        <a:p>
          <a:endParaRPr lang="en-US"/>
        </a:p>
      </dgm:t>
    </dgm:pt>
    <dgm:pt modelId="{BBC32B6F-2240-409B-9CC3-48A629833A3C}" type="sibTrans" cxnId="{74A5F380-88F9-42BD-8BE6-58E06EC46AE4}">
      <dgm:prSet/>
      <dgm:spPr/>
      <dgm:t>
        <a:bodyPr/>
        <a:lstStyle/>
        <a:p>
          <a:endParaRPr lang="en-US"/>
        </a:p>
      </dgm:t>
    </dgm:pt>
    <dgm:pt modelId="{2C9A014F-356F-47B5-B692-F745B182ED34}">
      <dgm:prSet custT="1"/>
      <dgm:spPr/>
      <dgm:t>
        <a:bodyPr/>
        <a:lstStyle/>
        <a:p>
          <a:r>
            <a:rPr lang="en-US" sz="1100" dirty="0" smtClean="0"/>
            <a:t>½ Admin Asst.</a:t>
          </a:r>
        </a:p>
        <a:p>
          <a:r>
            <a:rPr lang="en-US" sz="1100" dirty="0" smtClean="0"/>
            <a:t>Accounts Payable</a:t>
          </a:r>
        </a:p>
        <a:p>
          <a:r>
            <a:rPr lang="en-US" sz="1100" dirty="0" smtClean="0"/>
            <a:t>Clerical Matters</a:t>
          </a:r>
        </a:p>
        <a:p>
          <a:r>
            <a:rPr lang="en-US" sz="1100" dirty="0" smtClean="0"/>
            <a:t>Facilities/DPW Depts.</a:t>
          </a:r>
          <a:endParaRPr lang="en-US" sz="1100" dirty="0"/>
        </a:p>
      </dgm:t>
    </dgm:pt>
    <dgm:pt modelId="{C8766862-D496-4A87-96CC-FD20C7DC3D19}" type="parTrans" cxnId="{1DC2F966-351E-4E43-8BE1-9C34570676AA}">
      <dgm:prSet/>
      <dgm:spPr/>
      <dgm:t>
        <a:bodyPr/>
        <a:lstStyle/>
        <a:p>
          <a:endParaRPr lang="en-US"/>
        </a:p>
      </dgm:t>
    </dgm:pt>
    <dgm:pt modelId="{EA1F20C4-B822-4C2E-A07E-EE1E32EE0D18}" type="sibTrans" cxnId="{1DC2F966-351E-4E43-8BE1-9C34570676AA}">
      <dgm:prSet/>
      <dgm:spPr/>
      <dgm:t>
        <a:bodyPr/>
        <a:lstStyle/>
        <a:p>
          <a:endParaRPr lang="en-US"/>
        </a:p>
      </dgm:t>
    </dgm:pt>
    <dgm:pt modelId="{9D50F4A6-5843-46AD-9764-2E1B213B3AC1}">
      <dgm:prSet custT="1"/>
      <dgm:spPr/>
      <dgm:t>
        <a:bodyPr/>
        <a:lstStyle/>
        <a:p>
          <a:r>
            <a:rPr lang="en-US" sz="1100" dirty="0" smtClean="0"/>
            <a:t>Don Burgess</a:t>
          </a:r>
        </a:p>
        <a:p>
          <a:r>
            <a:rPr lang="en-US" sz="1100" dirty="0" smtClean="0"/>
            <a:t>Facility Manager</a:t>
          </a:r>
          <a:endParaRPr lang="en-US" sz="1100" dirty="0"/>
        </a:p>
      </dgm:t>
    </dgm:pt>
    <dgm:pt modelId="{665551B1-CA68-4B4A-8F3D-34E8F2620A45}" type="parTrans" cxnId="{726D5BE3-22EB-4BF5-B321-5134A525656D}">
      <dgm:prSet/>
      <dgm:spPr/>
      <dgm:t>
        <a:bodyPr/>
        <a:lstStyle/>
        <a:p>
          <a:endParaRPr lang="en-US"/>
        </a:p>
      </dgm:t>
    </dgm:pt>
    <dgm:pt modelId="{9EF2EEB4-A0D6-46DF-B61E-421061D0779A}" type="sibTrans" cxnId="{726D5BE3-22EB-4BF5-B321-5134A525656D}">
      <dgm:prSet/>
      <dgm:spPr/>
      <dgm:t>
        <a:bodyPr/>
        <a:lstStyle/>
        <a:p>
          <a:endParaRPr lang="en-US"/>
        </a:p>
      </dgm:t>
    </dgm:pt>
    <dgm:pt modelId="{DF862D37-0780-4891-8A02-240D7E892757}">
      <dgm:prSet custT="1"/>
      <dgm:spPr/>
      <dgm:t>
        <a:bodyPr/>
        <a:lstStyle/>
        <a:p>
          <a:r>
            <a:rPr lang="en-US" sz="1100" dirty="0" smtClean="0"/>
            <a:t>Rene’ Read / Dr. Ben Tantillo</a:t>
          </a:r>
        </a:p>
        <a:p>
          <a:r>
            <a:rPr lang="en-US" sz="1100" dirty="0" smtClean="0"/>
            <a:t>Town Manager / Superintendent of Schools</a:t>
          </a:r>
          <a:endParaRPr lang="en-US" sz="1100" dirty="0"/>
        </a:p>
      </dgm:t>
    </dgm:pt>
    <dgm:pt modelId="{DB0B71E1-EF33-458D-B42A-DDEFDB99B35C}" type="parTrans" cxnId="{741D1C79-E250-4E25-AE05-9B046F2066BF}">
      <dgm:prSet/>
      <dgm:spPr/>
      <dgm:t>
        <a:bodyPr/>
        <a:lstStyle/>
        <a:p>
          <a:endParaRPr lang="en-US"/>
        </a:p>
      </dgm:t>
    </dgm:pt>
    <dgm:pt modelId="{8EF75596-2613-4CD8-AEAF-CA39C9175494}" type="sibTrans" cxnId="{741D1C79-E250-4E25-AE05-9B046F2066BF}">
      <dgm:prSet/>
      <dgm:spPr/>
      <dgm:t>
        <a:bodyPr/>
        <a:lstStyle/>
        <a:p>
          <a:endParaRPr lang="en-US"/>
        </a:p>
      </dgm:t>
    </dgm:pt>
    <dgm:pt modelId="{2EF55EF1-BF3A-4AD9-9057-B7D4F7E64119}">
      <dgm:prSet custT="1"/>
      <dgm:spPr/>
      <dgm:t>
        <a:bodyPr/>
        <a:lstStyle/>
        <a:p>
          <a:r>
            <a:rPr lang="en-US" sz="1100" dirty="0" smtClean="0"/>
            <a:t>Ed Bertino</a:t>
          </a:r>
        </a:p>
        <a:p>
          <a:r>
            <a:rPr lang="en-US" sz="1100" dirty="0" smtClean="0"/>
            <a:t>Facility Supervisor</a:t>
          </a:r>
          <a:endParaRPr lang="en-US" sz="1100" dirty="0"/>
        </a:p>
      </dgm:t>
    </dgm:pt>
    <dgm:pt modelId="{4F5BA6D3-76AE-41AB-A79F-84A0EF096935}" type="parTrans" cxnId="{C0CEB367-9349-4CED-A34A-8DD4C0C74AC1}">
      <dgm:prSet/>
      <dgm:spPr/>
      <dgm:t>
        <a:bodyPr/>
        <a:lstStyle/>
        <a:p>
          <a:endParaRPr lang="en-US"/>
        </a:p>
      </dgm:t>
    </dgm:pt>
    <dgm:pt modelId="{C3B856E1-A8D3-4B4D-A412-C916971084F9}" type="sibTrans" cxnId="{C0CEB367-9349-4CED-A34A-8DD4C0C74AC1}">
      <dgm:prSet/>
      <dgm:spPr/>
      <dgm:t>
        <a:bodyPr/>
        <a:lstStyle/>
        <a:p>
          <a:endParaRPr lang="en-US"/>
        </a:p>
      </dgm:t>
    </dgm:pt>
    <dgm:pt modelId="{B4A8B390-D161-4D35-B5B8-D3027DCFF75B}">
      <dgm:prSet custT="1"/>
      <dgm:spPr/>
      <dgm:t>
        <a:bodyPr/>
        <a:lstStyle/>
        <a:p>
          <a:r>
            <a:rPr lang="en-US" sz="1100" dirty="0" smtClean="0"/>
            <a:t>Jeff Macfarlane</a:t>
          </a:r>
        </a:p>
        <a:p>
          <a:r>
            <a:rPr lang="en-US" sz="1100" dirty="0" smtClean="0"/>
            <a:t>Maint/Grounds Tech</a:t>
          </a:r>
          <a:endParaRPr lang="en-US" sz="1100" dirty="0"/>
        </a:p>
      </dgm:t>
    </dgm:pt>
    <dgm:pt modelId="{FF87BB97-7995-47FA-9C6E-BDAA2E0DA938}" type="parTrans" cxnId="{94E904F1-4C7B-406C-A7AE-C639FD4BF36B}">
      <dgm:prSet/>
      <dgm:spPr/>
      <dgm:t>
        <a:bodyPr/>
        <a:lstStyle/>
        <a:p>
          <a:endParaRPr lang="en-US"/>
        </a:p>
      </dgm:t>
    </dgm:pt>
    <dgm:pt modelId="{5664A7E5-6F7E-4F6A-A567-AD11F1709156}" type="sibTrans" cxnId="{94E904F1-4C7B-406C-A7AE-C639FD4BF36B}">
      <dgm:prSet/>
      <dgm:spPr/>
      <dgm:t>
        <a:bodyPr/>
        <a:lstStyle/>
        <a:p>
          <a:endParaRPr lang="en-US"/>
        </a:p>
      </dgm:t>
    </dgm:pt>
    <dgm:pt modelId="{006F1854-E568-4D7A-9E95-09F4A4897D12}">
      <dgm:prSet custT="1"/>
      <dgm:spPr/>
      <dgm:t>
        <a:bodyPr/>
        <a:lstStyle/>
        <a:p>
          <a:r>
            <a:rPr lang="en-US" sz="1100" dirty="0" smtClean="0"/>
            <a:t>Forest Macquarrie</a:t>
          </a:r>
        </a:p>
        <a:p>
          <a:r>
            <a:rPr lang="en-US" sz="1100" dirty="0" smtClean="0"/>
            <a:t>Maint/Ground/Carpenter</a:t>
          </a:r>
          <a:endParaRPr lang="en-US" sz="1100" dirty="0"/>
        </a:p>
      </dgm:t>
    </dgm:pt>
    <dgm:pt modelId="{2EE02580-7DB0-4A92-A58C-0B9ECF8E83A6}" type="parTrans" cxnId="{CCD41393-DA34-486D-B594-ECDAF0E0E528}">
      <dgm:prSet/>
      <dgm:spPr/>
      <dgm:t>
        <a:bodyPr/>
        <a:lstStyle/>
        <a:p>
          <a:endParaRPr lang="en-US"/>
        </a:p>
      </dgm:t>
    </dgm:pt>
    <dgm:pt modelId="{7F2A3721-5EA3-4E0E-AF00-1D648DAE1F80}" type="sibTrans" cxnId="{CCD41393-DA34-486D-B594-ECDAF0E0E528}">
      <dgm:prSet/>
      <dgm:spPr/>
      <dgm:t>
        <a:bodyPr/>
        <a:lstStyle/>
        <a:p>
          <a:endParaRPr lang="en-US"/>
        </a:p>
      </dgm:t>
    </dgm:pt>
    <dgm:pt modelId="{F08F132C-F1EA-4997-9A7E-568B47677869}">
      <dgm:prSet custT="1"/>
      <dgm:spPr/>
      <dgm:t>
        <a:bodyPr/>
        <a:lstStyle/>
        <a:p>
          <a:r>
            <a:rPr lang="en-US" sz="1100" dirty="0" smtClean="0"/>
            <a:t>FY 15</a:t>
          </a:r>
        </a:p>
        <a:p>
          <a:r>
            <a:rPr lang="en-US" sz="1100" dirty="0" smtClean="0"/>
            <a:t>HVACR tech</a:t>
          </a:r>
          <a:endParaRPr lang="en-US" sz="1100" dirty="0"/>
        </a:p>
      </dgm:t>
    </dgm:pt>
    <dgm:pt modelId="{A82BD76C-D22D-48DB-A3FE-3A95E823F311}" type="parTrans" cxnId="{963FD33E-4AF1-4879-B1D9-F48E1B8582E7}">
      <dgm:prSet/>
      <dgm:spPr/>
      <dgm:t>
        <a:bodyPr/>
        <a:lstStyle/>
        <a:p>
          <a:endParaRPr lang="en-US"/>
        </a:p>
      </dgm:t>
    </dgm:pt>
    <dgm:pt modelId="{AACA59FE-51E4-4576-9718-053E18830630}" type="sibTrans" cxnId="{963FD33E-4AF1-4879-B1D9-F48E1B8582E7}">
      <dgm:prSet/>
      <dgm:spPr/>
      <dgm:t>
        <a:bodyPr/>
        <a:lstStyle/>
        <a:p>
          <a:endParaRPr lang="en-US"/>
        </a:p>
      </dgm:t>
    </dgm:pt>
    <dgm:pt modelId="{E4C089BA-65CA-43CD-A0AD-6EB742FF625E}">
      <dgm:prSet custT="1"/>
      <dgm:spPr/>
      <dgm:t>
        <a:bodyPr/>
        <a:lstStyle/>
        <a:p>
          <a:r>
            <a:rPr lang="en-US" sz="1100" dirty="0" smtClean="0"/>
            <a:t>FY 16</a:t>
          </a:r>
        </a:p>
        <a:p>
          <a:r>
            <a:rPr lang="en-US" sz="1100" dirty="0" smtClean="0"/>
            <a:t>20 + 4 Custodians</a:t>
          </a:r>
          <a:endParaRPr lang="en-US" sz="1100" dirty="0"/>
        </a:p>
      </dgm:t>
    </dgm:pt>
    <dgm:pt modelId="{D96AAE2B-D978-457D-83A9-5F055A45B48B}" type="parTrans" cxnId="{487F3686-6A1D-40A4-9E80-68D6AEECAC13}">
      <dgm:prSet/>
      <dgm:spPr/>
      <dgm:t>
        <a:bodyPr/>
        <a:lstStyle/>
        <a:p>
          <a:endParaRPr lang="en-US"/>
        </a:p>
      </dgm:t>
    </dgm:pt>
    <dgm:pt modelId="{8C35656F-DE76-43CB-943A-7330AC711004}" type="sibTrans" cxnId="{487F3686-6A1D-40A4-9E80-68D6AEECAC13}">
      <dgm:prSet/>
      <dgm:spPr/>
      <dgm:t>
        <a:bodyPr/>
        <a:lstStyle/>
        <a:p>
          <a:endParaRPr lang="en-US"/>
        </a:p>
      </dgm:t>
    </dgm:pt>
    <dgm:pt modelId="{5BA47B11-EB95-479C-A08B-849770DCD4CB}" type="pres">
      <dgm:prSet presAssocID="{791CD08C-3DD6-4A50-A6AC-CE78B5E91E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2C9AD3D-FC9C-490C-9EEA-F2B3F784F9F6}" type="pres">
      <dgm:prSet presAssocID="{DF862D37-0780-4891-8A02-240D7E892757}" presName="hierRoot1" presStyleCnt="0">
        <dgm:presLayoutVars>
          <dgm:hierBranch val="init"/>
        </dgm:presLayoutVars>
      </dgm:prSet>
      <dgm:spPr/>
    </dgm:pt>
    <dgm:pt modelId="{43F2B020-22E6-4486-AC76-BBF4A28BA1C5}" type="pres">
      <dgm:prSet presAssocID="{DF862D37-0780-4891-8A02-240D7E892757}" presName="rootComposite1" presStyleCnt="0"/>
      <dgm:spPr/>
    </dgm:pt>
    <dgm:pt modelId="{0B93E8C3-B2B7-4E0A-9E6F-B6FD555A09DF}" type="pres">
      <dgm:prSet presAssocID="{DF862D37-0780-4891-8A02-240D7E892757}" presName="rootText1" presStyleLbl="node0" presStyleIdx="0" presStyleCnt="1" custScaleX="2826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29840F-1144-4390-BA3D-D9E0838EA822}" type="pres">
      <dgm:prSet presAssocID="{DF862D37-0780-4891-8A02-240D7E89275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374B0C4-668E-45BD-8C00-92F56FEB0A43}" type="pres">
      <dgm:prSet presAssocID="{DF862D37-0780-4891-8A02-240D7E892757}" presName="hierChild2" presStyleCnt="0"/>
      <dgm:spPr/>
    </dgm:pt>
    <dgm:pt modelId="{4D622333-8455-4D99-8FD3-D9054D6B592E}" type="pres">
      <dgm:prSet presAssocID="{5B09104B-6765-406B-BB41-CBBC562F8850}" presName="Name37" presStyleLbl="parChTrans1D2" presStyleIdx="0" presStyleCnt="1"/>
      <dgm:spPr/>
      <dgm:t>
        <a:bodyPr/>
        <a:lstStyle/>
        <a:p>
          <a:endParaRPr lang="en-US"/>
        </a:p>
      </dgm:t>
    </dgm:pt>
    <dgm:pt modelId="{A484B1F3-5FA9-4B8A-9052-23E9E7713A35}" type="pres">
      <dgm:prSet presAssocID="{ED3B340D-B21D-4B16-8676-9CAFE1DCA780}" presName="hierRoot2" presStyleCnt="0">
        <dgm:presLayoutVars>
          <dgm:hierBranch val="init"/>
        </dgm:presLayoutVars>
      </dgm:prSet>
      <dgm:spPr/>
    </dgm:pt>
    <dgm:pt modelId="{78D53403-5468-4EBA-B130-3C1BE5D90316}" type="pres">
      <dgm:prSet presAssocID="{ED3B340D-B21D-4B16-8676-9CAFE1DCA780}" presName="rootComposite" presStyleCnt="0"/>
      <dgm:spPr/>
    </dgm:pt>
    <dgm:pt modelId="{8DAC8798-2749-4381-9EA1-3BB7D63E6A5B}" type="pres">
      <dgm:prSet presAssocID="{ED3B340D-B21D-4B16-8676-9CAFE1DCA780}" presName="rootText" presStyleLbl="node2" presStyleIdx="0" presStyleCnt="1" custScaleX="182876" custScaleY="1129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46761B-3E8C-4EA3-A873-F32DA6ABB7B4}" type="pres">
      <dgm:prSet presAssocID="{ED3B340D-B21D-4B16-8676-9CAFE1DCA780}" presName="rootConnector" presStyleLbl="node2" presStyleIdx="0" presStyleCnt="1"/>
      <dgm:spPr/>
      <dgm:t>
        <a:bodyPr/>
        <a:lstStyle/>
        <a:p>
          <a:endParaRPr lang="en-US"/>
        </a:p>
      </dgm:t>
    </dgm:pt>
    <dgm:pt modelId="{79A3E9E5-7640-431C-A0A7-5C7FF73D2375}" type="pres">
      <dgm:prSet presAssocID="{ED3B340D-B21D-4B16-8676-9CAFE1DCA780}" presName="hierChild4" presStyleCnt="0"/>
      <dgm:spPr/>
    </dgm:pt>
    <dgm:pt modelId="{64D31692-4381-4E6B-8A98-D417E31780FB}" type="pres">
      <dgm:prSet presAssocID="{35354AAE-2F73-42D7-A23C-25060D25CFC3}" presName="Name37" presStyleLbl="parChTrans1D3" presStyleIdx="0" presStyleCnt="3"/>
      <dgm:spPr/>
      <dgm:t>
        <a:bodyPr/>
        <a:lstStyle/>
        <a:p>
          <a:endParaRPr lang="en-US"/>
        </a:p>
      </dgm:t>
    </dgm:pt>
    <dgm:pt modelId="{9725CAF1-CA09-4F55-984E-F9A79B70B39F}" type="pres">
      <dgm:prSet presAssocID="{22098BD5-84B5-4BF0-BDAD-0125865A2DEF}" presName="hierRoot2" presStyleCnt="0">
        <dgm:presLayoutVars>
          <dgm:hierBranch val="init"/>
        </dgm:presLayoutVars>
      </dgm:prSet>
      <dgm:spPr/>
    </dgm:pt>
    <dgm:pt modelId="{4D31D8E1-E37E-46C9-991A-7FCFCC43E967}" type="pres">
      <dgm:prSet presAssocID="{22098BD5-84B5-4BF0-BDAD-0125865A2DEF}" presName="rootComposite" presStyleCnt="0"/>
      <dgm:spPr/>
    </dgm:pt>
    <dgm:pt modelId="{316B0488-4379-466D-983B-B0F696889C2D}" type="pres">
      <dgm:prSet presAssocID="{22098BD5-84B5-4BF0-BDAD-0125865A2DEF}" presName="rootText" presStyleLbl="node3" presStyleIdx="0" presStyleCnt="3" custScaleX="202147" custScaleY="2229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C8284-ECC7-4818-8D3B-DE7D33309EEF}" type="pres">
      <dgm:prSet presAssocID="{22098BD5-84B5-4BF0-BDAD-0125865A2DEF}" presName="rootConnector" presStyleLbl="node3" presStyleIdx="0" presStyleCnt="3"/>
      <dgm:spPr/>
      <dgm:t>
        <a:bodyPr/>
        <a:lstStyle/>
        <a:p>
          <a:endParaRPr lang="en-US"/>
        </a:p>
      </dgm:t>
    </dgm:pt>
    <dgm:pt modelId="{987E5304-8143-4BC3-A5AD-935C49A5FE99}" type="pres">
      <dgm:prSet presAssocID="{22098BD5-84B5-4BF0-BDAD-0125865A2DEF}" presName="hierChild4" presStyleCnt="0"/>
      <dgm:spPr/>
    </dgm:pt>
    <dgm:pt modelId="{E291CF95-1B66-4546-9760-A8F981DD0D42}" type="pres">
      <dgm:prSet presAssocID="{22098BD5-84B5-4BF0-BDAD-0125865A2DEF}" presName="hierChild5" presStyleCnt="0"/>
      <dgm:spPr/>
    </dgm:pt>
    <dgm:pt modelId="{2268D4AC-5A80-4EF2-893B-32D1C9652F5F}" type="pres">
      <dgm:prSet presAssocID="{C8766862-D496-4A87-96CC-FD20C7DC3D19}" presName="Name37" presStyleLbl="parChTrans1D3" presStyleIdx="1" presStyleCnt="3"/>
      <dgm:spPr/>
      <dgm:t>
        <a:bodyPr/>
        <a:lstStyle/>
        <a:p>
          <a:endParaRPr lang="en-US"/>
        </a:p>
      </dgm:t>
    </dgm:pt>
    <dgm:pt modelId="{889F905C-18CD-48DC-85E2-10C70950A87E}" type="pres">
      <dgm:prSet presAssocID="{2C9A014F-356F-47B5-B692-F745B182ED34}" presName="hierRoot2" presStyleCnt="0">
        <dgm:presLayoutVars>
          <dgm:hierBranch val="init"/>
        </dgm:presLayoutVars>
      </dgm:prSet>
      <dgm:spPr/>
    </dgm:pt>
    <dgm:pt modelId="{F8D73133-9F50-46DA-9305-9B99F8F5F375}" type="pres">
      <dgm:prSet presAssocID="{2C9A014F-356F-47B5-B692-F745B182ED34}" presName="rootComposite" presStyleCnt="0"/>
      <dgm:spPr/>
    </dgm:pt>
    <dgm:pt modelId="{41024600-C2D3-448F-8D85-5FBD3AF92B7A}" type="pres">
      <dgm:prSet presAssocID="{2C9A014F-356F-47B5-B692-F745B182ED34}" presName="rootText" presStyleLbl="node3" presStyleIdx="1" presStyleCnt="3" custScaleX="178469" custScaleY="2107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3472F4-EF6C-417E-9568-0708BD7CE383}" type="pres">
      <dgm:prSet presAssocID="{2C9A014F-356F-47B5-B692-F745B182ED34}" presName="rootConnector" presStyleLbl="node3" presStyleIdx="1" presStyleCnt="3"/>
      <dgm:spPr/>
      <dgm:t>
        <a:bodyPr/>
        <a:lstStyle/>
        <a:p>
          <a:endParaRPr lang="en-US"/>
        </a:p>
      </dgm:t>
    </dgm:pt>
    <dgm:pt modelId="{7F558AE9-70E8-48D7-8E74-56D27B14F80C}" type="pres">
      <dgm:prSet presAssocID="{2C9A014F-356F-47B5-B692-F745B182ED34}" presName="hierChild4" presStyleCnt="0"/>
      <dgm:spPr/>
    </dgm:pt>
    <dgm:pt modelId="{E6DA4DC5-696C-4B7B-851C-2B304662429E}" type="pres">
      <dgm:prSet presAssocID="{2C9A014F-356F-47B5-B692-F745B182ED34}" presName="hierChild5" presStyleCnt="0"/>
      <dgm:spPr/>
    </dgm:pt>
    <dgm:pt modelId="{002EC27D-B950-4095-A083-61B10D01C0FB}" type="pres">
      <dgm:prSet presAssocID="{665551B1-CA68-4B4A-8F3D-34E8F2620A45}" presName="Name37" presStyleLbl="parChTrans1D3" presStyleIdx="2" presStyleCnt="3"/>
      <dgm:spPr/>
      <dgm:t>
        <a:bodyPr/>
        <a:lstStyle/>
        <a:p>
          <a:endParaRPr lang="en-US"/>
        </a:p>
      </dgm:t>
    </dgm:pt>
    <dgm:pt modelId="{DBC8C2C0-A142-4481-AF02-0F33D6899F34}" type="pres">
      <dgm:prSet presAssocID="{9D50F4A6-5843-46AD-9764-2E1B213B3AC1}" presName="hierRoot2" presStyleCnt="0">
        <dgm:presLayoutVars>
          <dgm:hierBranch val="init"/>
        </dgm:presLayoutVars>
      </dgm:prSet>
      <dgm:spPr/>
    </dgm:pt>
    <dgm:pt modelId="{56A1FB9C-F753-45C6-AD40-F27B90F991D0}" type="pres">
      <dgm:prSet presAssocID="{9D50F4A6-5843-46AD-9764-2E1B213B3AC1}" presName="rootComposite" presStyleCnt="0"/>
      <dgm:spPr/>
    </dgm:pt>
    <dgm:pt modelId="{91F84EC1-A48E-4C41-BD76-643C7DF2541C}" type="pres">
      <dgm:prSet presAssocID="{9D50F4A6-5843-46AD-9764-2E1B213B3AC1}" presName="rootText" presStyleLbl="node3" presStyleIdx="2" presStyleCnt="3" custScaleX="1611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A7CBB3-B8A3-48F8-9CA3-4EB425778C43}" type="pres">
      <dgm:prSet presAssocID="{9D50F4A6-5843-46AD-9764-2E1B213B3AC1}" presName="rootConnector" presStyleLbl="node3" presStyleIdx="2" presStyleCnt="3"/>
      <dgm:spPr/>
      <dgm:t>
        <a:bodyPr/>
        <a:lstStyle/>
        <a:p>
          <a:endParaRPr lang="en-US"/>
        </a:p>
      </dgm:t>
    </dgm:pt>
    <dgm:pt modelId="{B6CF3F8D-1579-4A50-8863-D662B3F312ED}" type="pres">
      <dgm:prSet presAssocID="{9D50F4A6-5843-46AD-9764-2E1B213B3AC1}" presName="hierChild4" presStyleCnt="0"/>
      <dgm:spPr/>
    </dgm:pt>
    <dgm:pt modelId="{854A0C82-C0DA-4708-93DE-8155BB8F5665}" type="pres">
      <dgm:prSet presAssocID="{4F5BA6D3-76AE-41AB-A79F-84A0EF096935}" presName="Name37" presStyleLbl="parChTrans1D4" presStyleIdx="0" presStyleCnt="5"/>
      <dgm:spPr/>
      <dgm:t>
        <a:bodyPr/>
        <a:lstStyle/>
        <a:p>
          <a:endParaRPr lang="en-US"/>
        </a:p>
      </dgm:t>
    </dgm:pt>
    <dgm:pt modelId="{24E3A422-C741-45DB-ABD2-AE6B4DCA6C6F}" type="pres">
      <dgm:prSet presAssocID="{2EF55EF1-BF3A-4AD9-9057-B7D4F7E64119}" presName="hierRoot2" presStyleCnt="0">
        <dgm:presLayoutVars>
          <dgm:hierBranch val="init"/>
        </dgm:presLayoutVars>
      </dgm:prSet>
      <dgm:spPr/>
    </dgm:pt>
    <dgm:pt modelId="{098BB077-1063-40D2-9F5D-524FA6F770FC}" type="pres">
      <dgm:prSet presAssocID="{2EF55EF1-BF3A-4AD9-9057-B7D4F7E64119}" presName="rootComposite" presStyleCnt="0"/>
      <dgm:spPr/>
    </dgm:pt>
    <dgm:pt modelId="{90D669A3-D59E-44DB-A6F0-566F00B5E5AA}" type="pres">
      <dgm:prSet presAssocID="{2EF55EF1-BF3A-4AD9-9057-B7D4F7E64119}" presName="rootText" presStyleLbl="node4" presStyleIdx="0" presStyleCnt="5" custScaleX="135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078713-15D0-4D47-8C41-3C174DEB3A2D}" type="pres">
      <dgm:prSet presAssocID="{2EF55EF1-BF3A-4AD9-9057-B7D4F7E64119}" presName="rootConnector" presStyleLbl="node4" presStyleIdx="0" presStyleCnt="5"/>
      <dgm:spPr/>
      <dgm:t>
        <a:bodyPr/>
        <a:lstStyle/>
        <a:p>
          <a:endParaRPr lang="en-US"/>
        </a:p>
      </dgm:t>
    </dgm:pt>
    <dgm:pt modelId="{6B9615DD-B93E-499B-9427-0A8441437815}" type="pres">
      <dgm:prSet presAssocID="{2EF55EF1-BF3A-4AD9-9057-B7D4F7E64119}" presName="hierChild4" presStyleCnt="0"/>
      <dgm:spPr/>
    </dgm:pt>
    <dgm:pt modelId="{ADABCFC8-9500-4089-8146-68FA9BDDFA56}" type="pres">
      <dgm:prSet presAssocID="{2EF55EF1-BF3A-4AD9-9057-B7D4F7E64119}" presName="hierChild5" presStyleCnt="0"/>
      <dgm:spPr/>
    </dgm:pt>
    <dgm:pt modelId="{DCD75347-2AE0-4C43-A0FC-1BA6D545A6A6}" type="pres">
      <dgm:prSet presAssocID="{FF87BB97-7995-47FA-9C6E-BDAA2E0DA938}" presName="Name37" presStyleLbl="parChTrans1D4" presStyleIdx="1" presStyleCnt="5"/>
      <dgm:spPr/>
      <dgm:t>
        <a:bodyPr/>
        <a:lstStyle/>
        <a:p>
          <a:endParaRPr lang="en-US"/>
        </a:p>
      </dgm:t>
    </dgm:pt>
    <dgm:pt modelId="{691A2416-A30C-492C-BE23-E73AF5C64DDF}" type="pres">
      <dgm:prSet presAssocID="{B4A8B390-D161-4D35-B5B8-D3027DCFF75B}" presName="hierRoot2" presStyleCnt="0">
        <dgm:presLayoutVars>
          <dgm:hierBranch val="init"/>
        </dgm:presLayoutVars>
      </dgm:prSet>
      <dgm:spPr/>
    </dgm:pt>
    <dgm:pt modelId="{748CCD9F-FC98-4532-B560-E1C9665E0665}" type="pres">
      <dgm:prSet presAssocID="{B4A8B390-D161-4D35-B5B8-D3027DCFF75B}" presName="rootComposite" presStyleCnt="0"/>
      <dgm:spPr/>
    </dgm:pt>
    <dgm:pt modelId="{D7A5F052-6744-4703-BAF6-038BC5A59A13}" type="pres">
      <dgm:prSet presAssocID="{B4A8B390-D161-4D35-B5B8-D3027DCFF75B}" presName="rootText" presStyleLbl="node4" presStyleIdx="1" presStyleCnt="5" custScaleX="1468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E0B685-8C7B-40C5-B5CB-DF38A7ACE020}" type="pres">
      <dgm:prSet presAssocID="{B4A8B390-D161-4D35-B5B8-D3027DCFF75B}" presName="rootConnector" presStyleLbl="node4" presStyleIdx="1" presStyleCnt="5"/>
      <dgm:spPr/>
      <dgm:t>
        <a:bodyPr/>
        <a:lstStyle/>
        <a:p>
          <a:endParaRPr lang="en-US"/>
        </a:p>
      </dgm:t>
    </dgm:pt>
    <dgm:pt modelId="{FF1294FA-C8CD-4FE8-8457-494B55D122FD}" type="pres">
      <dgm:prSet presAssocID="{B4A8B390-D161-4D35-B5B8-D3027DCFF75B}" presName="hierChild4" presStyleCnt="0"/>
      <dgm:spPr/>
    </dgm:pt>
    <dgm:pt modelId="{E418482C-9450-4659-942F-B551E491E4BC}" type="pres">
      <dgm:prSet presAssocID="{B4A8B390-D161-4D35-B5B8-D3027DCFF75B}" presName="hierChild5" presStyleCnt="0"/>
      <dgm:spPr/>
    </dgm:pt>
    <dgm:pt modelId="{823055AA-C1CC-4736-9E16-738AAF166BF4}" type="pres">
      <dgm:prSet presAssocID="{2EE02580-7DB0-4A92-A58C-0B9ECF8E83A6}" presName="Name37" presStyleLbl="parChTrans1D4" presStyleIdx="2" presStyleCnt="5"/>
      <dgm:spPr/>
      <dgm:t>
        <a:bodyPr/>
        <a:lstStyle/>
        <a:p>
          <a:endParaRPr lang="en-US"/>
        </a:p>
      </dgm:t>
    </dgm:pt>
    <dgm:pt modelId="{29471C56-33FA-44B8-BB7F-AB998151388D}" type="pres">
      <dgm:prSet presAssocID="{006F1854-E568-4D7A-9E95-09F4A4897D12}" presName="hierRoot2" presStyleCnt="0">
        <dgm:presLayoutVars>
          <dgm:hierBranch val="init"/>
        </dgm:presLayoutVars>
      </dgm:prSet>
      <dgm:spPr/>
    </dgm:pt>
    <dgm:pt modelId="{23556185-9B8A-4F48-A357-F1B2F6D7081B}" type="pres">
      <dgm:prSet presAssocID="{006F1854-E568-4D7A-9E95-09F4A4897D12}" presName="rootComposite" presStyleCnt="0"/>
      <dgm:spPr/>
    </dgm:pt>
    <dgm:pt modelId="{57115E1B-26F2-457B-A346-11A98FD356C9}" type="pres">
      <dgm:prSet presAssocID="{006F1854-E568-4D7A-9E95-09F4A4897D12}" presName="rootText" presStyleLbl="node4" presStyleIdx="2" presStyleCnt="5" custScaleX="1712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FD7A8A-E3E2-4447-B797-3C7C2A8B91D1}" type="pres">
      <dgm:prSet presAssocID="{006F1854-E568-4D7A-9E95-09F4A4897D12}" presName="rootConnector" presStyleLbl="node4" presStyleIdx="2" presStyleCnt="5"/>
      <dgm:spPr/>
      <dgm:t>
        <a:bodyPr/>
        <a:lstStyle/>
        <a:p>
          <a:endParaRPr lang="en-US"/>
        </a:p>
      </dgm:t>
    </dgm:pt>
    <dgm:pt modelId="{B832482C-9EA5-4B60-AC0E-83A39A25483C}" type="pres">
      <dgm:prSet presAssocID="{006F1854-E568-4D7A-9E95-09F4A4897D12}" presName="hierChild4" presStyleCnt="0"/>
      <dgm:spPr/>
    </dgm:pt>
    <dgm:pt modelId="{D2D41895-DBAC-4494-A5C7-7C6D2BA5D6BA}" type="pres">
      <dgm:prSet presAssocID="{006F1854-E568-4D7A-9E95-09F4A4897D12}" presName="hierChild5" presStyleCnt="0"/>
      <dgm:spPr/>
    </dgm:pt>
    <dgm:pt modelId="{7B418BB6-073B-4033-8961-A1E4CF9D03D3}" type="pres">
      <dgm:prSet presAssocID="{A82BD76C-D22D-48DB-A3FE-3A95E823F311}" presName="Name37" presStyleLbl="parChTrans1D4" presStyleIdx="3" presStyleCnt="5"/>
      <dgm:spPr/>
      <dgm:t>
        <a:bodyPr/>
        <a:lstStyle/>
        <a:p>
          <a:endParaRPr lang="en-US"/>
        </a:p>
      </dgm:t>
    </dgm:pt>
    <dgm:pt modelId="{7A4A7E92-63FA-4BF1-85C8-76722BB479B0}" type="pres">
      <dgm:prSet presAssocID="{F08F132C-F1EA-4997-9A7E-568B47677869}" presName="hierRoot2" presStyleCnt="0">
        <dgm:presLayoutVars>
          <dgm:hierBranch val="init"/>
        </dgm:presLayoutVars>
      </dgm:prSet>
      <dgm:spPr/>
    </dgm:pt>
    <dgm:pt modelId="{8AE69D2B-6254-4918-A67A-4F62A3F96873}" type="pres">
      <dgm:prSet presAssocID="{F08F132C-F1EA-4997-9A7E-568B47677869}" presName="rootComposite" presStyleCnt="0"/>
      <dgm:spPr/>
    </dgm:pt>
    <dgm:pt modelId="{425317FA-96B3-4E62-B5E2-B968B4864E90}" type="pres">
      <dgm:prSet presAssocID="{F08F132C-F1EA-4997-9A7E-568B47677869}" presName="rootText" presStyleLbl="node4" presStyleIdx="3" presStyleCnt="5" custScaleX="1615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EA94EB-F251-46B3-9567-3A2BFB81300F}" type="pres">
      <dgm:prSet presAssocID="{F08F132C-F1EA-4997-9A7E-568B47677869}" presName="rootConnector" presStyleLbl="node4" presStyleIdx="3" presStyleCnt="5"/>
      <dgm:spPr/>
      <dgm:t>
        <a:bodyPr/>
        <a:lstStyle/>
        <a:p>
          <a:endParaRPr lang="en-US"/>
        </a:p>
      </dgm:t>
    </dgm:pt>
    <dgm:pt modelId="{4F5B48C5-D88C-474A-8F08-B4A3958473D5}" type="pres">
      <dgm:prSet presAssocID="{F08F132C-F1EA-4997-9A7E-568B47677869}" presName="hierChild4" presStyleCnt="0"/>
      <dgm:spPr/>
    </dgm:pt>
    <dgm:pt modelId="{8904CC98-5371-4731-A4C8-933CC575C4D4}" type="pres">
      <dgm:prSet presAssocID="{F08F132C-F1EA-4997-9A7E-568B47677869}" presName="hierChild5" presStyleCnt="0"/>
      <dgm:spPr/>
    </dgm:pt>
    <dgm:pt modelId="{32C97150-50AF-491F-84F6-AEA0273C49B8}" type="pres">
      <dgm:prSet presAssocID="{D96AAE2B-D978-457D-83A9-5F055A45B48B}" presName="Name37" presStyleLbl="parChTrans1D4" presStyleIdx="4" presStyleCnt="5"/>
      <dgm:spPr/>
      <dgm:t>
        <a:bodyPr/>
        <a:lstStyle/>
        <a:p>
          <a:endParaRPr lang="en-US"/>
        </a:p>
      </dgm:t>
    </dgm:pt>
    <dgm:pt modelId="{06C11BC5-A9E4-46BF-B335-7757C92D5BA5}" type="pres">
      <dgm:prSet presAssocID="{E4C089BA-65CA-43CD-A0AD-6EB742FF625E}" presName="hierRoot2" presStyleCnt="0">
        <dgm:presLayoutVars>
          <dgm:hierBranch val="init"/>
        </dgm:presLayoutVars>
      </dgm:prSet>
      <dgm:spPr/>
    </dgm:pt>
    <dgm:pt modelId="{8B41CE2D-D589-4220-B864-A50912399984}" type="pres">
      <dgm:prSet presAssocID="{E4C089BA-65CA-43CD-A0AD-6EB742FF625E}" presName="rootComposite" presStyleCnt="0"/>
      <dgm:spPr/>
    </dgm:pt>
    <dgm:pt modelId="{9F2AC648-D6E8-4BC8-A801-17CBEF995AD3}" type="pres">
      <dgm:prSet presAssocID="{E4C089BA-65CA-43CD-A0AD-6EB742FF625E}" presName="rootText" presStyleLbl="node4" presStyleIdx="4" presStyleCnt="5" custScaleX="1879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F48E86-2E45-4BF1-A270-6DC55E67EF2B}" type="pres">
      <dgm:prSet presAssocID="{E4C089BA-65CA-43CD-A0AD-6EB742FF625E}" presName="rootConnector" presStyleLbl="node4" presStyleIdx="4" presStyleCnt="5"/>
      <dgm:spPr/>
      <dgm:t>
        <a:bodyPr/>
        <a:lstStyle/>
        <a:p>
          <a:endParaRPr lang="en-US"/>
        </a:p>
      </dgm:t>
    </dgm:pt>
    <dgm:pt modelId="{7FA4666E-AC36-440C-85A8-A4B1FB41C503}" type="pres">
      <dgm:prSet presAssocID="{E4C089BA-65CA-43CD-A0AD-6EB742FF625E}" presName="hierChild4" presStyleCnt="0"/>
      <dgm:spPr/>
    </dgm:pt>
    <dgm:pt modelId="{AE058DD6-4EA4-42A5-8900-221480BE8035}" type="pres">
      <dgm:prSet presAssocID="{E4C089BA-65CA-43CD-A0AD-6EB742FF625E}" presName="hierChild5" presStyleCnt="0"/>
      <dgm:spPr/>
    </dgm:pt>
    <dgm:pt modelId="{ADB4CDFE-FA2F-4159-8C71-D1E7C699B32C}" type="pres">
      <dgm:prSet presAssocID="{9D50F4A6-5843-46AD-9764-2E1B213B3AC1}" presName="hierChild5" presStyleCnt="0"/>
      <dgm:spPr/>
    </dgm:pt>
    <dgm:pt modelId="{63346FD4-95DC-497E-AFC5-7992EB68E7E5}" type="pres">
      <dgm:prSet presAssocID="{ED3B340D-B21D-4B16-8676-9CAFE1DCA780}" presName="hierChild5" presStyleCnt="0"/>
      <dgm:spPr/>
    </dgm:pt>
    <dgm:pt modelId="{6FC19F9B-B987-4D97-A7DA-F794FC6CFB21}" type="pres">
      <dgm:prSet presAssocID="{DF862D37-0780-4891-8A02-240D7E892757}" presName="hierChild3" presStyleCnt="0"/>
      <dgm:spPr/>
    </dgm:pt>
  </dgm:ptLst>
  <dgm:cxnLst>
    <dgm:cxn modelId="{F015C043-E1F2-4F77-BA54-F95F3CE303FD}" type="presOf" srcId="{E4C089BA-65CA-43CD-A0AD-6EB742FF625E}" destId="{9F2AC648-D6E8-4BC8-A801-17CBEF995AD3}" srcOrd="0" destOrd="0" presId="urn:microsoft.com/office/officeart/2005/8/layout/orgChart1"/>
    <dgm:cxn modelId="{D34AABFF-23E2-4B37-934A-355A666C62A6}" type="presOf" srcId="{006F1854-E568-4D7A-9E95-09F4A4897D12}" destId="{E8FD7A8A-E3E2-4447-B797-3C7C2A8B91D1}" srcOrd="1" destOrd="0" presId="urn:microsoft.com/office/officeart/2005/8/layout/orgChart1"/>
    <dgm:cxn modelId="{CE750F54-7F3D-4CB5-B3EE-BBC5746883F5}" type="presOf" srcId="{791CD08C-3DD6-4A50-A6AC-CE78B5E91EDE}" destId="{5BA47B11-EB95-479C-A08B-849770DCD4CB}" srcOrd="0" destOrd="0" presId="urn:microsoft.com/office/officeart/2005/8/layout/orgChart1"/>
    <dgm:cxn modelId="{ABF86318-218A-4ED3-8285-8C71DD802226}" type="presOf" srcId="{4F5BA6D3-76AE-41AB-A79F-84A0EF096935}" destId="{854A0C82-C0DA-4708-93DE-8155BB8F5665}" srcOrd="0" destOrd="0" presId="urn:microsoft.com/office/officeart/2005/8/layout/orgChart1"/>
    <dgm:cxn modelId="{DF650E91-7382-48DA-AAA4-D5757424AC8B}" type="presOf" srcId="{B4A8B390-D161-4D35-B5B8-D3027DCFF75B}" destId="{D7A5F052-6744-4703-BAF6-038BC5A59A13}" srcOrd="0" destOrd="0" presId="urn:microsoft.com/office/officeart/2005/8/layout/orgChart1"/>
    <dgm:cxn modelId="{487F3686-6A1D-40A4-9E80-68D6AEECAC13}" srcId="{9D50F4A6-5843-46AD-9764-2E1B213B3AC1}" destId="{E4C089BA-65CA-43CD-A0AD-6EB742FF625E}" srcOrd="4" destOrd="0" parTransId="{D96AAE2B-D978-457D-83A9-5F055A45B48B}" sibTransId="{8C35656F-DE76-43CB-943A-7330AC711004}"/>
    <dgm:cxn modelId="{94E904F1-4C7B-406C-A7AE-C639FD4BF36B}" srcId="{9D50F4A6-5843-46AD-9764-2E1B213B3AC1}" destId="{B4A8B390-D161-4D35-B5B8-D3027DCFF75B}" srcOrd="1" destOrd="0" parTransId="{FF87BB97-7995-47FA-9C6E-BDAA2E0DA938}" sibTransId="{5664A7E5-6F7E-4F6A-A567-AD11F1709156}"/>
    <dgm:cxn modelId="{CF2ADABF-09A0-461F-9F37-1C47411EE77D}" type="presOf" srcId="{F08F132C-F1EA-4997-9A7E-568B47677869}" destId="{AFEA94EB-F251-46B3-9567-3A2BFB81300F}" srcOrd="1" destOrd="0" presId="urn:microsoft.com/office/officeart/2005/8/layout/orgChart1"/>
    <dgm:cxn modelId="{3D06AA1B-52FF-4AE4-AE05-9FA6B926352C}" type="presOf" srcId="{B4A8B390-D161-4D35-B5B8-D3027DCFF75B}" destId="{B9E0B685-8C7B-40C5-B5CB-DF38A7ACE020}" srcOrd="1" destOrd="0" presId="urn:microsoft.com/office/officeart/2005/8/layout/orgChart1"/>
    <dgm:cxn modelId="{74A5F380-88F9-42BD-8BE6-58E06EC46AE4}" srcId="{DF862D37-0780-4891-8A02-240D7E892757}" destId="{ED3B340D-B21D-4B16-8676-9CAFE1DCA780}" srcOrd="0" destOrd="0" parTransId="{5B09104B-6765-406B-BB41-CBBC562F8850}" sibTransId="{BBC32B6F-2240-409B-9CC3-48A629833A3C}"/>
    <dgm:cxn modelId="{0AE8BEBB-08F4-4CD1-BC84-B3FB89861CC9}" type="presOf" srcId="{2EE02580-7DB0-4A92-A58C-0B9ECF8E83A6}" destId="{823055AA-C1CC-4736-9E16-738AAF166BF4}" srcOrd="0" destOrd="0" presId="urn:microsoft.com/office/officeart/2005/8/layout/orgChart1"/>
    <dgm:cxn modelId="{5F3FB4B9-F818-4D82-8836-68DC95F8F8C8}" type="presOf" srcId="{C8766862-D496-4A87-96CC-FD20C7DC3D19}" destId="{2268D4AC-5A80-4EF2-893B-32D1C9652F5F}" srcOrd="0" destOrd="0" presId="urn:microsoft.com/office/officeart/2005/8/layout/orgChart1"/>
    <dgm:cxn modelId="{FBA67BEC-B15F-4234-A1FF-29EA4BF8CA1C}" type="presOf" srcId="{2EF55EF1-BF3A-4AD9-9057-B7D4F7E64119}" destId="{90D669A3-D59E-44DB-A6F0-566F00B5E5AA}" srcOrd="0" destOrd="0" presId="urn:microsoft.com/office/officeart/2005/8/layout/orgChart1"/>
    <dgm:cxn modelId="{2BEB8B7B-0B7B-406F-81B5-943818B328CC}" type="presOf" srcId="{2C9A014F-356F-47B5-B692-F745B182ED34}" destId="{41024600-C2D3-448F-8D85-5FBD3AF92B7A}" srcOrd="0" destOrd="0" presId="urn:microsoft.com/office/officeart/2005/8/layout/orgChart1"/>
    <dgm:cxn modelId="{A978A2AA-6CF3-45B3-AC76-692F5F3FDF61}" type="presOf" srcId="{2EF55EF1-BF3A-4AD9-9057-B7D4F7E64119}" destId="{56078713-15D0-4D47-8C41-3C174DEB3A2D}" srcOrd="1" destOrd="0" presId="urn:microsoft.com/office/officeart/2005/8/layout/orgChart1"/>
    <dgm:cxn modelId="{A70301DA-03DB-4E28-8461-83FC3852FD78}" type="presOf" srcId="{F08F132C-F1EA-4997-9A7E-568B47677869}" destId="{425317FA-96B3-4E62-B5E2-B968B4864E90}" srcOrd="0" destOrd="0" presId="urn:microsoft.com/office/officeart/2005/8/layout/orgChart1"/>
    <dgm:cxn modelId="{D9791BC0-73D2-491B-A372-839D8CF6400F}" type="presOf" srcId="{DF862D37-0780-4891-8A02-240D7E892757}" destId="{0B93E8C3-B2B7-4E0A-9E6F-B6FD555A09DF}" srcOrd="0" destOrd="0" presId="urn:microsoft.com/office/officeart/2005/8/layout/orgChart1"/>
    <dgm:cxn modelId="{A840E865-214C-4116-8203-3C9ADBEA0880}" type="presOf" srcId="{ED3B340D-B21D-4B16-8676-9CAFE1DCA780}" destId="{F246761B-3E8C-4EA3-A873-F32DA6ABB7B4}" srcOrd="1" destOrd="0" presId="urn:microsoft.com/office/officeart/2005/8/layout/orgChart1"/>
    <dgm:cxn modelId="{79955DF0-A2ED-46DA-AB17-B5E4C9B28F7D}" type="presOf" srcId="{22098BD5-84B5-4BF0-BDAD-0125865A2DEF}" destId="{B3DC8284-ECC7-4818-8D3B-DE7D33309EEF}" srcOrd="1" destOrd="0" presId="urn:microsoft.com/office/officeart/2005/8/layout/orgChart1"/>
    <dgm:cxn modelId="{5C6EEA41-9C9F-49F9-9144-72F11C5A787A}" type="presOf" srcId="{E4C089BA-65CA-43CD-A0AD-6EB742FF625E}" destId="{21F48E86-2E45-4BF1-A270-6DC55E67EF2B}" srcOrd="1" destOrd="0" presId="urn:microsoft.com/office/officeart/2005/8/layout/orgChart1"/>
    <dgm:cxn modelId="{BDEC52EE-8D65-47C0-A7B2-A9F37B198DD8}" srcId="{ED3B340D-B21D-4B16-8676-9CAFE1DCA780}" destId="{22098BD5-84B5-4BF0-BDAD-0125865A2DEF}" srcOrd="0" destOrd="0" parTransId="{35354AAE-2F73-42D7-A23C-25060D25CFC3}" sibTransId="{921B819E-CB84-40F8-80FF-716B1B1B82B5}"/>
    <dgm:cxn modelId="{963FD33E-4AF1-4879-B1D9-F48E1B8582E7}" srcId="{9D50F4A6-5843-46AD-9764-2E1B213B3AC1}" destId="{F08F132C-F1EA-4997-9A7E-568B47677869}" srcOrd="3" destOrd="0" parTransId="{A82BD76C-D22D-48DB-A3FE-3A95E823F311}" sibTransId="{AACA59FE-51E4-4576-9718-053E18830630}"/>
    <dgm:cxn modelId="{EF8241C0-B09D-45BB-87A0-CFF03D245815}" type="presOf" srcId="{DF862D37-0780-4891-8A02-240D7E892757}" destId="{0229840F-1144-4390-BA3D-D9E0838EA822}" srcOrd="1" destOrd="0" presId="urn:microsoft.com/office/officeart/2005/8/layout/orgChart1"/>
    <dgm:cxn modelId="{404C5BC4-BF91-428C-8499-EE0D4EA1119B}" type="presOf" srcId="{ED3B340D-B21D-4B16-8676-9CAFE1DCA780}" destId="{8DAC8798-2749-4381-9EA1-3BB7D63E6A5B}" srcOrd="0" destOrd="0" presId="urn:microsoft.com/office/officeart/2005/8/layout/orgChart1"/>
    <dgm:cxn modelId="{1BAAA894-854F-4E71-B51B-1E9576680E2D}" type="presOf" srcId="{2C9A014F-356F-47B5-B692-F745B182ED34}" destId="{0E3472F4-EF6C-417E-9568-0708BD7CE383}" srcOrd="1" destOrd="0" presId="urn:microsoft.com/office/officeart/2005/8/layout/orgChart1"/>
    <dgm:cxn modelId="{080A1BF3-FFA9-45E4-B23B-C4CDD472533F}" type="presOf" srcId="{665551B1-CA68-4B4A-8F3D-34E8F2620A45}" destId="{002EC27D-B950-4095-A083-61B10D01C0FB}" srcOrd="0" destOrd="0" presId="urn:microsoft.com/office/officeart/2005/8/layout/orgChart1"/>
    <dgm:cxn modelId="{0557244F-035D-4B48-BB73-03F16E003069}" type="presOf" srcId="{A82BD76C-D22D-48DB-A3FE-3A95E823F311}" destId="{7B418BB6-073B-4033-8961-A1E4CF9D03D3}" srcOrd="0" destOrd="0" presId="urn:microsoft.com/office/officeart/2005/8/layout/orgChart1"/>
    <dgm:cxn modelId="{CCD41393-DA34-486D-B594-ECDAF0E0E528}" srcId="{9D50F4A6-5843-46AD-9764-2E1B213B3AC1}" destId="{006F1854-E568-4D7A-9E95-09F4A4897D12}" srcOrd="2" destOrd="0" parTransId="{2EE02580-7DB0-4A92-A58C-0B9ECF8E83A6}" sibTransId="{7F2A3721-5EA3-4E0E-AF00-1D648DAE1F80}"/>
    <dgm:cxn modelId="{AAE97AD0-E2B5-4383-9D11-671366505B26}" type="presOf" srcId="{D96AAE2B-D978-457D-83A9-5F055A45B48B}" destId="{32C97150-50AF-491F-84F6-AEA0273C49B8}" srcOrd="0" destOrd="0" presId="urn:microsoft.com/office/officeart/2005/8/layout/orgChart1"/>
    <dgm:cxn modelId="{1DC2F966-351E-4E43-8BE1-9C34570676AA}" srcId="{ED3B340D-B21D-4B16-8676-9CAFE1DCA780}" destId="{2C9A014F-356F-47B5-B692-F745B182ED34}" srcOrd="1" destOrd="0" parTransId="{C8766862-D496-4A87-96CC-FD20C7DC3D19}" sibTransId="{EA1F20C4-B822-4C2E-A07E-EE1E32EE0D18}"/>
    <dgm:cxn modelId="{59AFB027-A46F-4311-9924-785345950638}" type="presOf" srcId="{5B09104B-6765-406B-BB41-CBBC562F8850}" destId="{4D622333-8455-4D99-8FD3-D9054D6B592E}" srcOrd="0" destOrd="0" presId="urn:microsoft.com/office/officeart/2005/8/layout/orgChart1"/>
    <dgm:cxn modelId="{714AC302-01CB-4697-B187-D70E14F9FD17}" type="presOf" srcId="{FF87BB97-7995-47FA-9C6E-BDAA2E0DA938}" destId="{DCD75347-2AE0-4C43-A0FC-1BA6D545A6A6}" srcOrd="0" destOrd="0" presId="urn:microsoft.com/office/officeart/2005/8/layout/orgChart1"/>
    <dgm:cxn modelId="{726D5BE3-22EB-4BF5-B321-5134A525656D}" srcId="{ED3B340D-B21D-4B16-8676-9CAFE1DCA780}" destId="{9D50F4A6-5843-46AD-9764-2E1B213B3AC1}" srcOrd="2" destOrd="0" parTransId="{665551B1-CA68-4B4A-8F3D-34E8F2620A45}" sibTransId="{9EF2EEB4-A0D6-46DF-B61E-421061D0779A}"/>
    <dgm:cxn modelId="{CBF13378-C498-46A5-BC1A-BE05BB17CF30}" type="presOf" srcId="{35354AAE-2F73-42D7-A23C-25060D25CFC3}" destId="{64D31692-4381-4E6B-8A98-D417E31780FB}" srcOrd="0" destOrd="0" presId="urn:microsoft.com/office/officeart/2005/8/layout/orgChart1"/>
    <dgm:cxn modelId="{9B1A895B-4BA1-41D8-B099-8E42A9EA35E5}" type="presOf" srcId="{22098BD5-84B5-4BF0-BDAD-0125865A2DEF}" destId="{316B0488-4379-466D-983B-B0F696889C2D}" srcOrd="0" destOrd="0" presId="urn:microsoft.com/office/officeart/2005/8/layout/orgChart1"/>
    <dgm:cxn modelId="{7CEAE9B9-60FD-4D92-BB65-98F14AE1B9B2}" type="presOf" srcId="{9D50F4A6-5843-46AD-9764-2E1B213B3AC1}" destId="{91F84EC1-A48E-4C41-BD76-643C7DF2541C}" srcOrd="0" destOrd="0" presId="urn:microsoft.com/office/officeart/2005/8/layout/orgChart1"/>
    <dgm:cxn modelId="{C0CEB367-9349-4CED-A34A-8DD4C0C74AC1}" srcId="{9D50F4A6-5843-46AD-9764-2E1B213B3AC1}" destId="{2EF55EF1-BF3A-4AD9-9057-B7D4F7E64119}" srcOrd="0" destOrd="0" parTransId="{4F5BA6D3-76AE-41AB-A79F-84A0EF096935}" sibTransId="{C3B856E1-A8D3-4B4D-A412-C916971084F9}"/>
    <dgm:cxn modelId="{CB016243-DBE6-48F3-A508-D5A6356AB13B}" type="presOf" srcId="{006F1854-E568-4D7A-9E95-09F4A4897D12}" destId="{57115E1B-26F2-457B-A346-11A98FD356C9}" srcOrd="0" destOrd="0" presId="urn:microsoft.com/office/officeart/2005/8/layout/orgChart1"/>
    <dgm:cxn modelId="{59E9E3B8-DB60-480C-848D-38DD64E9C15E}" type="presOf" srcId="{9D50F4A6-5843-46AD-9764-2E1B213B3AC1}" destId="{B2A7CBB3-B8A3-48F8-9CA3-4EB425778C43}" srcOrd="1" destOrd="0" presId="urn:microsoft.com/office/officeart/2005/8/layout/orgChart1"/>
    <dgm:cxn modelId="{741D1C79-E250-4E25-AE05-9B046F2066BF}" srcId="{791CD08C-3DD6-4A50-A6AC-CE78B5E91EDE}" destId="{DF862D37-0780-4891-8A02-240D7E892757}" srcOrd="0" destOrd="0" parTransId="{DB0B71E1-EF33-458D-B42A-DDEFDB99B35C}" sibTransId="{8EF75596-2613-4CD8-AEAF-CA39C9175494}"/>
    <dgm:cxn modelId="{6E7714F9-043B-4E1C-8501-D69AAC743935}" type="presParOf" srcId="{5BA47B11-EB95-479C-A08B-849770DCD4CB}" destId="{92C9AD3D-FC9C-490C-9EEA-F2B3F784F9F6}" srcOrd="0" destOrd="0" presId="urn:microsoft.com/office/officeart/2005/8/layout/orgChart1"/>
    <dgm:cxn modelId="{ADDCA32F-0380-4CA3-B965-E86DF4353AE8}" type="presParOf" srcId="{92C9AD3D-FC9C-490C-9EEA-F2B3F784F9F6}" destId="{43F2B020-22E6-4486-AC76-BBF4A28BA1C5}" srcOrd="0" destOrd="0" presId="urn:microsoft.com/office/officeart/2005/8/layout/orgChart1"/>
    <dgm:cxn modelId="{DC28EC94-4992-484C-9163-0513F05A7EC6}" type="presParOf" srcId="{43F2B020-22E6-4486-AC76-BBF4A28BA1C5}" destId="{0B93E8C3-B2B7-4E0A-9E6F-B6FD555A09DF}" srcOrd="0" destOrd="0" presId="urn:microsoft.com/office/officeart/2005/8/layout/orgChart1"/>
    <dgm:cxn modelId="{B483780B-2355-48E8-AF5F-7B935361A5D2}" type="presParOf" srcId="{43F2B020-22E6-4486-AC76-BBF4A28BA1C5}" destId="{0229840F-1144-4390-BA3D-D9E0838EA822}" srcOrd="1" destOrd="0" presId="urn:microsoft.com/office/officeart/2005/8/layout/orgChart1"/>
    <dgm:cxn modelId="{1A5C42E3-EEB9-4C24-B2DB-4EE71E6B89C0}" type="presParOf" srcId="{92C9AD3D-FC9C-490C-9EEA-F2B3F784F9F6}" destId="{5374B0C4-668E-45BD-8C00-92F56FEB0A43}" srcOrd="1" destOrd="0" presId="urn:microsoft.com/office/officeart/2005/8/layout/orgChart1"/>
    <dgm:cxn modelId="{04FF89C1-A408-46C9-B55F-6F38893CBF69}" type="presParOf" srcId="{5374B0C4-668E-45BD-8C00-92F56FEB0A43}" destId="{4D622333-8455-4D99-8FD3-D9054D6B592E}" srcOrd="0" destOrd="0" presId="urn:microsoft.com/office/officeart/2005/8/layout/orgChart1"/>
    <dgm:cxn modelId="{7F24852B-6AC6-4959-B3E0-506C07935855}" type="presParOf" srcId="{5374B0C4-668E-45BD-8C00-92F56FEB0A43}" destId="{A484B1F3-5FA9-4B8A-9052-23E9E7713A35}" srcOrd="1" destOrd="0" presId="urn:microsoft.com/office/officeart/2005/8/layout/orgChart1"/>
    <dgm:cxn modelId="{3CB95A7E-5BCF-4C4B-A0C9-63E3E09C83A2}" type="presParOf" srcId="{A484B1F3-5FA9-4B8A-9052-23E9E7713A35}" destId="{78D53403-5468-4EBA-B130-3C1BE5D90316}" srcOrd="0" destOrd="0" presId="urn:microsoft.com/office/officeart/2005/8/layout/orgChart1"/>
    <dgm:cxn modelId="{A778DDB4-0723-47AD-A98D-7DD334A6464D}" type="presParOf" srcId="{78D53403-5468-4EBA-B130-3C1BE5D90316}" destId="{8DAC8798-2749-4381-9EA1-3BB7D63E6A5B}" srcOrd="0" destOrd="0" presId="urn:microsoft.com/office/officeart/2005/8/layout/orgChart1"/>
    <dgm:cxn modelId="{350F32A3-EE35-4056-8269-26473E4B46B8}" type="presParOf" srcId="{78D53403-5468-4EBA-B130-3C1BE5D90316}" destId="{F246761B-3E8C-4EA3-A873-F32DA6ABB7B4}" srcOrd="1" destOrd="0" presId="urn:microsoft.com/office/officeart/2005/8/layout/orgChart1"/>
    <dgm:cxn modelId="{3EC8C6C7-CB0C-4486-9E5A-4587EE7C04E2}" type="presParOf" srcId="{A484B1F3-5FA9-4B8A-9052-23E9E7713A35}" destId="{79A3E9E5-7640-431C-A0A7-5C7FF73D2375}" srcOrd="1" destOrd="0" presId="urn:microsoft.com/office/officeart/2005/8/layout/orgChart1"/>
    <dgm:cxn modelId="{FB17EBF6-EFBC-4230-A9E0-26220FEA88EC}" type="presParOf" srcId="{79A3E9E5-7640-431C-A0A7-5C7FF73D2375}" destId="{64D31692-4381-4E6B-8A98-D417E31780FB}" srcOrd="0" destOrd="0" presId="urn:microsoft.com/office/officeart/2005/8/layout/orgChart1"/>
    <dgm:cxn modelId="{BB9B84B3-E5F4-499B-A340-D4AA7607DDE4}" type="presParOf" srcId="{79A3E9E5-7640-431C-A0A7-5C7FF73D2375}" destId="{9725CAF1-CA09-4F55-984E-F9A79B70B39F}" srcOrd="1" destOrd="0" presId="urn:microsoft.com/office/officeart/2005/8/layout/orgChart1"/>
    <dgm:cxn modelId="{0091A788-BB2E-4868-A7C6-820111A6ECC6}" type="presParOf" srcId="{9725CAF1-CA09-4F55-984E-F9A79B70B39F}" destId="{4D31D8E1-E37E-46C9-991A-7FCFCC43E967}" srcOrd="0" destOrd="0" presId="urn:microsoft.com/office/officeart/2005/8/layout/orgChart1"/>
    <dgm:cxn modelId="{79770BA9-B5D0-4E4A-87AD-6E93C098DE6D}" type="presParOf" srcId="{4D31D8E1-E37E-46C9-991A-7FCFCC43E967}" destId="{316B0488-4379-466D-983B-B0F696889C2D}" srcOrd="0" destOrd="0" presId="urn:microsoft.com/office/officeart/2005/8/layout/orgChart1"/>
    <dgm:cxn modelId="{11133817-0073-4356-A980-6841CC65BD0F}" type="presParOf" srcId="{4D31D8E1-E37E-46C9-991A-7FCFCC43E967}" destId="{B3DC8284-ECC7-4818-8D3B-DE7D33309EEF}" srcOrd="1" destOrd="0" presId="urn:microsoft.com/office/officeart/2005/8/layout/orgChart1"/>
    <dgm:cxn modelId="{D4A87EAB-4CF7-46D7-B6D9-BDA4D14C783F}" type="presParOf" srcId="{9725CAF1-CA09-4F55-984E-F9A79B70B39F}" destId="{987E5304-8143-4BC3-A5AD-935C49A5FE99}" srcOrd="1" destOrd="0" presId="urn:microsoft.com/office/officeart/2005/8/layout/orgChart1"/>
    <dgm:cxn modelId="{004E8B23-E2DB-407A-9095-1D4A5245B4C8}" type="presParOf" srcId="{9725CAF1-CA09-4F55-984E-F9A79B70B39F}" destId="{E291CF95-1B66-4546-9760-A8F981DD0D42}" srcOrd="2" destOrd="0" presId="urn:microsoft.com/office/officeart/2005/8/layout/orgChart1"/>
    <dgm:cxn modelId="{FDE70965-8441-4C83-8AF0-EC3C11159011}" type="presParOf" srcId="{79A3E9E5-7640-431C-A0A7-5C7FF73D2375}" destId="{2268D4AC-5A80-4EF2-893B-32D1C9652F5F}" srcOrd="2" destOrd="0" presId="urn:microsoft.com/office/officeart/2005/8/layout/orgChart1"/>
    <dgm:cxn modelId="{167E493F-8EF2-4968-AF28-778940957A74}" type="presParOf" srcId="{79A3E9E5-7640-431C-A0A7-5C7FF73D2375}" destId="{889F905C-18CD-48DC-85E2-10C70950A87E}" srcOrd="3" destOrd="0" presId="urn:microsoft.com/office/officeart/2005/8/layout/orgChart1"/>
    <dgm:cxn modelId="{32C2D48F-6331-40F1-9D1E-AF7655E43AED}" type="presParOf" srcId="{889F905C-18CD-48DC-85E2-10C70950A87E}" destId="{F8D73133-9F50-46DA-9305-9B99F8F5F375}" srcOrd="0" destOrd="0" presId="urn:microsoft.com/office/officeart/2005/8/layout/orgChart1"/>
    <dgm:cxn modelId="{6C4297B7-C141-4549-85D1-1FAD5775EDCF}" type="presParOf" srcId="{F8D73133-9F50-46DA-9305-9B99F8F5F375}" destId="{41024600-C2D3-448F-8D85-5FBD3AF92B7A}" srcOrd="0" destOrd="0" presId="urn:microsoft.com/office/officeart/2005/8/layout/orgChart1"/>
    <dgm:cxn modelId="{DB348939-6005-4234-AD3A-2615D937625E}" type="presParOf" srcId="{F8D73133-9F50-46DA-9305-9B99F8F5F375}" destId="{0E3472F4-EF6C-417E-9568-0708BD7CE383}" srcOrd="1" destOrd="0" presId="urn:microsoft.com/office/officeart/2005/8/layout/orgChart1"/>
    <dgm:cxn modelId="{B0124634-087F-4EDA-B74C-3532EAB0DF7B}" type="presParOf" srcId="{889F905C-18CD-48DC-85E2-10C70950A87E}" destId="{7F558AE9-70E8-48D7-8E74-56D27B14F80C}" srcOrd="1" destOrd="0" presId="urn:microsoft.com/office/officeart/2005/8/layout/orgChart1"/>
    <dgm:cxn modelId="{A8204519-94EB-4AAE-8E0C-D013376CAED0}" type="presParOf" srcId="{889F905C-18CD-48DC-85E2-10C70950A87E}" destId="{E6DA4DC5-696C-4B7B-851C-2B304662429E}" srcOrd="2" destOrd="0" presId="urn:microsoft.com/office/officeart/2005/8/layout/orgChart1"/>
    <dgm:cxn modelId="{0A42ABA2-9535-4115-A63D-EB871B3DF1ED}" type="presParOf" srcId="{79A3E9E5-7640-431C-A0A7-5C7FF73D2375}" destId="{002EC27D-B950-4095-A083-61B10D01C0FB}" srcOrd="4" destOrd="0" presId="urn:microsoft.com/office/officeart/2005/8/layout/orgChart1"/>
    <dgm:cxn modelId="{B9AAEA08-691D-42CB-9438-4C79037DB261}" type="presParOf" srcId="{79A3E9E5-7640-431C-A0A7-5C7FF73D2375}" destId="{DBC8C2C0-A142-4481-AF02-0F33D6899F34}" srcOrd="5" destOrd="0" presId="urn:microsoft.com/office/officeart/2005/8/layout/orgChart1"/>
    <dgm:cxn modelId="{C6C5BA0B-6C3C-4023-8220-8F4E4D20A070}" type="presParOf" srcId="{DBC8C2C0-A142-4481-AF02-0F33D6899F34}" destId="{56A1FB9C-F753-45C6-AD40-F27B90F991D0}" srcOrd="0" destOrd="0" presId="urn:microsoft.com/office/officeart/2005/8/layout/orgChart1"/>
    <dgm:cxn modelId="{CE7B6C51-42BD-4A14-897D-A2B0F70AB8EC}" type="presParOf" srcId="{56A1FB9C-F753-45C6-AD40-F27B90F991D0}" destId="{91F84EC1-A48E-4C41-BD76-643C7DF2541C}" srcOrd="0" destOrd="0" presId="urn:microsoft.com/office/officeart/2005/8/layout/orgChart1"/>
    <dgm:cxn modelId="{A1BFD07E-AB71-408C-A509-9FD89C7B90DF}" type="presParOf" srcId="{56A1FB9C-F753-45C6-AD40-F27B90F991D0}" destId="{B2A7CBB3-B8A3-48F8-9CA3-4EB425778C43}" srcOrd="1" destOrd="0" presId="urn:microsoft.com/office/officeart/2005/8/layout/orgChart1"/>
    <dgm:cxn modelId="{5D2418CE-18AD-4271-9859-D984B8AD8935}" type="presParOf" srcId="{DBC8C2C0-A142-4481-AF02-0F33D6899F34}" destId="{B6CF3F8D-1579-4A50-8863-D662B3F312ED}" srcOrd="1" destOrd="0" presId="urn:microsoft.com/office/officeart/2005/8/layout/orgChart1"/>
    <dgm:cxn modelId="{E5C4745D-1B47-4BA2-A5AA-0D2F140C14F1}" type="presParOf" srcId="{B6CF3F8D-1579-4A50-8863-D662B3F312ED}" destId="{854A0C82-C0DA-4708-93DE-8155BB8F5665}" srcOrd="0" destOrd="0" presId="urn:microsoft.com/office/officeart/2005/8/layout/orgChart1"/>
    <dgm:cxn modelId="{18767F8C-A3E3-47C7-A1E4-D2975D441A88}" type="presParOf" srcId="{B6CF3F8D-1579-4A50-8863-D662B3F312ED}" destId="{24E3A422-C741-45DB-ABD2-AE6B4DCA6C6F}" srcOrd="1" destOrd="0" presId="urn:microsoft.com/office/officeart/2005/8/layout/orgChart1"/>
    <dgm:cxn modelId="{6AB107EE-9FDD-4EF8-8B53-C0BE8D92C6EE}" type="presParOf" srcId="{24E3A422-C741-45DB-ABD2-AE6B4DCA6C6F}" destId="{098BB077-1063-40D2-9F5D-524FA6F770FC}" srcOrd="0" destOrd="0" presId="urn:microsoft.com/office/officeart/2005/8/layout/orgChart1"/>
    <dgm:cxn modelId="{E029B578-F49F-4DD5-8419-B0E3358F013C}" type="presParOf" srcId="{098BB077-1063-40D2-9F5D-524FA6F770FC}" destId="{90D669A3-D59E-44DB-A6F0-566F00B5E5AA}" srcOrd="0" destOrd="0" presId="urn:microsoft.com/office/officeart/2005/8/layout/orgChart1"/>
    <dgm:cxn modelId="{3908227D-7282-46DA-8700-E432E4E95676}" type="presParOf" srcId="{098BB077-1063-40D2-9F5D-524FA6F770FC}" destId="{56078713-15D0-4D47-8C41-3C174DEB3A2D}" srcOrd="1" destOrd="0" presId="urn:microsoft.com/office/officeart/2005/8/layout/orgChart1"/>
    <dgm:cxn modelId="{A7649C68-3C2B-4201-8CA5-A0E5D5C35047}" type="presParOf" srcId="{24E3A422-C741-45DB-ABD2-AE6B4DCA6C6F}" destId="{6B9615DD-B93E-499B-9427-0A8441437815}" srcOrd="1" destOrd="0" presId="urn:microsoft.com/office/officeart/2005/8/layout/orgChart1"/>
    <dgm:cxn modelId="{FD22E2C3-3E06-4781-8752-8106C1ABDE19}" type="presParOf" srcId="{24E3A422-C741-45DB-ABD2-AE6B4DCA6C6F}" destId="{ADABCFC8-9500-4089-8146-68FA9BDDFA56}" srcOrd="2" destOrd="0" presId="urn:microsoft.com/office/officeart/2005/8/layout/orgChart1"/>
    <dgm:cxn modelId="{D70D923C-FA3A-48AC-B59D-4B73988FAAD0}" type="presParOf" srcId="{B6CF3F8D-1579-4A50-8863-D662B3F312ED}" destId="{DCD75347-2AE0-4C43-A0FC-1BA6D545A6A6}" srcOrd="2" destOrd="0" presId="urn:microsoft.com/office/officeart/2005/8/layout/orgChart1"/>
    <dgm:cxn modelId="{3B979578-4565-4DD0-B5B2-B4FF38991E4B}" type="presParOf" srcId="{B6CF3F8D-1579-4A50-8863-D662B3F312ED}" destId="{691A2416-A30C-492C-BE23-E73AF5C64DDF}" srcOrd="3" destOrd="0" presId="urn:microsoft.com/office/officeart/2005/8/layout/orgChart1"/>
    <dgm:cxn modelId="{4AC11274-9E4C-4FDC-B9B9-C5FCCC7673D7}" type="presParOf" srcId="{691A2416-A30C-492C-BE23-E73AF5C64DDF}" destId="{748CCD9F-FC98-4532-B560-E1C9665E0665}" srcOrd="0" destOrd="0" presId="urn:microsoft.com/office/officeart/2005/8/layout/orgChart1"/>
    <dgm:cxn modelId="{05B2392B-3D66-4887-85A1-3FB9CCB9380B}" type="presParOf" srcId="{748CCD9F-FC98-4532-B560-E1C9665E0665}" destId="{D7A5F052-6744-4703-BAF6-038BC5A59A13}" srcOrd="0" destOrd="0" presId="urn:microsoft.com/office/officeart/2005/8/layout/orgChart1"/>
    <dgm:cxn modelId="{176FA6FC-A65C-4983-8B43-C6461992EB65}" type="presParOf" srcId="{748CCD9F-FC98-4532-B560-E1C9665E0665}" destId="{B9E0B685-8C7B-40C5-B5CB-DF38A7ACE020}" srcOrd="1" destOrd="0" presId="urn:microsoft.com/office/officeart/2005/8/layout/orgChart1"/>
    <dgm:cxn modelId="{D74F4B9A-1E9B-45D6-B2EC-7FDB1CB33E17}" type="presParOf" srcId="{691A2416-A30C-492C-BE23-E73AF5C64DDF}" destId="{FF1294FA-C8CD-4FE8-8457-494B55D122FD}" srcOrd="1" destOrd="0" presId="urn:microsoft.com/office/officeart/2005/8/layout/orgChart1"/>
    <dgm:cxn modelId="{B1B1C09A-C5FA-44B8-9068-378E7099EF3C}" type="presParOf" srcId="{691A2416-A30C-492C-BE23-E73AF5C64DDF}" destId="{E418482C-9450-4659-942F-B551E491E4BC}" srcOrd="2" destOrd="0" presId="urn:microsoft.com/office/officeart/2005/8/layout/orgChart1"/>
    <dgm:cxn modelId="{18562CFC-5672-4150-8E15-DCF17CD80B3C}" type="presParOf" srcId="{B6CF3F8D-1579-4A50-8863-D662B3F312ED}" destId="{823055AA-C1CC-4736-9E16-738AAF166BF4}" srcOrd="4" destOrd="0" presId="urn:microsoft.com/office/officeart/2005/8/layout/orgChart1"/>
    <dgm:cxn modelId="{2819B5C3-CE59-4822-BDB3-019E9BE5D3D4}" type="presParOf" srcId="{B6CF3F8D-1579-4A50-8863-D662B3F312ED}" destId="{29471C56-33FA-44B8-BB7F-AB998151388D}" srcOrd="5" destOrd="0" presId="urn:microsoft.com/office/officeart/2005/8/layout/orgChart1"/>
    <dgm:cxn modelId="{9DBC0369-B505-4016-8CD6-B7FA9FBD98CB}" type="presParOf" srcId="{29471C56-33FA-44B8-BB7F-AB998151388D}" destId="{23556185-9B8A-4F48-A357-F1B2F6D7081B}" srcOrd="0" destOrd="0" presId="urn:microsoft.com/office/officeart/2005/8/layout/orgChart1"/>
    <dgm:cxn modelId="{4AC06B28-FAD6-412A-B951-9662FC2CD056}" type="presParOf" srcId="{23556185-9B8A-4F48-A357-F1B2F6D7081B}" destId="{57115E1B-26F2-457B-A346-11A98FD356C9}" srcOrd="0" destOrd="0" presId="urn:microsoft.com/office/officeart/2005/8/layout/orgChart1"/>
    <dgm:cxn modelId="{02415A0A-4FF1-4B19-9732-E0CC3F7B5F29}" type="presParOf" srcId="{23556185-9B8A-4F48-A357-F1B2F6D7081B}" destId="{E8FD7A8A-E3E2-4447-B797-3C7C2A8B91D1}" srcOrd="1" destOrd="0" presId="urn:microsoft.com/office/officeart/2005/8/layout/orgChart1"/>
    <dgm:cxn modelId="{41B13033-C408-4B6E-B738-1B284AA2F069}" type="presParOf" srcId="{29471C56-33FA-44B8-BB7F-AB998151388D}" destId="{B832482C-9EA5-4B60-AC0E-83A39A25483C}" srcOrd="1" destOrd="0" presId="urn:microsoft.com/office/officeart/2005/8/layout/orgChart1"/>
    <dgm:cxn modelId="{2761C526-C4F9-448B-8B0B-4545E134F05B}" type="presParOf" srcId="{29471C56-33FA-44B8-BB7F-AB998151388D}" destId="{D2D41895-DBAC-4494-A5C7-7C6D2BA5D6BA}" srcOrd="2" destOrd="0" presId="urn:microsoft.com/office/officeart/2005/8/layout/orgChart1"/>
    <dgm:cxn modelId="{A269497C-1167-4877-B586-4DCD90E40E6C}" type="presParOf" srcId="{B6CF3F8D-1579-4A50-8863-D662B3F312ED}" destId="{7B418BB6-073B-4033-8961-A1E4CF9D03D3}" srcOrd="6" destOrd="0" presId="urn:microsoft.com/office/officeart/2005/8/layout/orgChart1"/>
    <dgm:cxn modelId="{1081EE80-FE80-4103-94D0-0CFD725B648D}" type="presParOf" srcId="{B6CF3F8D-1579-4A50-8863-D662B3F312ED}" destId="{7A4A7E92-63FA-4BF1-85C8-76722BB479B0}" srcOrd="7" destOrd="0" presId="urn:microsoft.com/office/officeart/2005/8/layout/orgChart1"/>
    <dgm:cxn modelId="{6433B06D-8E53-45C1-B217-BC547AAE45D6}" type="presParOf" srcId="{7A4A7E92-63FA-4BF1-85C8-76722BB479B0}" destId="{8AE69D2B-6254-4918-A67A-4F62A3F96873}" srcOrd="0" destOrd="0" presId="urn:microsoft.com/office/officeart/2005/8/layout/orgChart1"/>
    <dgm:cxn modelId="{23353CC7-EA80-4708-B0ED-DBD20974CFF0}" type="presParOf" srcId="{8AE69D2B-6254-4918-A67A-4F62A3F96873}" destId="{425317FA-96B3-4E62-B5E2-B968B4864E90}" srcOrd="0" destOrd="0" presId="urn:microsoft.com/office/officeart/2005/8/layout/orgChart1"/>
    <dgm:cxn modelId="{3084673B-0EA7-4B67-9211-3F983D968644}" type="presParOf" srcId="{8AE69D2B-6254-4918-A67A-4F62A3F96873}" destId="{AFEA94EB-F251-46B3-9567-3A2BFB81300F}" srcOrd="1" destOrd="0" presId="urn:microsoft.com/office/officeart/2005/8/layout/orgChart1"/>
    <dgm:cxn modelId="{3B6682C2-A1C1-4880-98A6-F008F06F6434}" type="presParOf" srcId="{7A4A7E92-63FA-4BF1-85C8-76722BB479B0}" destId="{4F5B48C5-D88C-474A-8F08-B4A3958473D5}" srcOrd="1" destOrd="0" presId="urn:microsoft.com/office/officeart/2005/8/layout/orgChart1"/>
    <dgm:cxn modelId="{D7202642-1AD5-43C0-B527-A3F0E6133851}" type="presParOf" srcId="{7A4A7E92-63FA-4BF1-85C8-76722BB479B0}" destId="{8904CC98-5371-4731-A4C8-933CC575C4D4}" srcOrd="2" destOrd="0" presId="urn:microsoft.com/office/officeart/2005/8/layout/orgChart1"/>
    <dgm:cxn modelId="{6169CE45-C8B0-48F3-A589-0DEE32E1E874}" type="presParOf" srcId="{B6CF3F8D-1579-4A50-8863-D662B3F312ED}" destId="{32C97150-50AF-491F-84F6-AEA0273C49B8}" srcOrd="8" destOrd="0" presId="urn:microsoft.com/office/officeart/2005/8/layout/orgChart1"/>
    <dgm:cxn modelId="{A01BCCBF-3074-4E61-ACF7-200AD73A0CFB}" type="presParOf" srcId="{B6CF3F8D-1579-4A50-8863-D662B3F312ED}" destId="{06C11BC5-A9E4-46BF-B335-7757C92D5BA5}" srcOrd="9" destOrd="0" presId="urn:microsoft.com/office/officeart/2005/8/layout/orgChart1"/>
    <dgm:cxn modelId="{C3ADFB35-7F33-41C1-9D73-E2B1C9819F1F}" type="presParOf" srcId="{06C11BC5-A9E4-46BF-B335-7757C92D5BA5}" destId="{8B41CE2D-D589-4220-B864-A50912399984}" srcOrd="0" destOrd="0" presId="urn:microsoft.com/office/officeart/2005/8/layout/orgChart1"/>
    <dgm:cxn modelId="{C8ED2EA0-220B-4D2C-9199-FA7E42BB177D}" type="presParOf" srcId="{8B41CE2D-D589-4220-B864-A50912399984}" destId="{9F2AC648-D6E8-4BC8-A801-17CBEF995AD3}" srcOrd="0" destOrd="0" presId="urn:microsoft.com/office/officeart/2005/8/layout/orgChart1"/>
    <dgm:cxn modelId="{80B21FF4-67E3-49D8-A4B4-3E83E8B97510}" type="presParOf" srcId="{8B41CE2D-D589-4220-B864-A50912399984}" destId="{21F48E86-2E45-4BF1-A270-6DC55E67EF2B}" srcOrd="1" destOrd="0" presId="urn:microsoft.com/office/officeart/2005/8/layout/orgChart1"/>
    <dgm:cxn modelId="{2DA7828E-1F81-4CFB-BFB9-749379DAECF2}" type="presParOf" srcId="{06C11BC5-A9E4-46BF-B335-7757C92D5BA5}" destId="{7FA4666E-AC36-440C-85A8-A4B1FB41C503}" srcOrd="1" destOrd="0" presId="urn:microsoft.com/office/officeart/2005/8/layout/orgChart1"/>
    <dgm:cxn modelId="{09CB02C2-8D81-4562-9956-9614273FF3E4}" type="presParOf" srcId="{06C11BC5-A9E4-46BF-B335-7757C92D5BA5}" destId="{AE058DD6-4EA4-42A5-8900-221480BE8035}" srcOrd="2" destOrd="0" presId="urn:microsoft.com/office/officeart/2005/8/layout/orgChart1"/>
    <dgm:cxn modelId="{E2901DF7-DA62-457F-A93D-35F94BBCB304}" type="presParOf" srcId="{DBC8C2C0-A142-4481-AF02-0F33D6899F34}" destId="{ADB4CDFE-FA2F-4159-8C71-D1E7C699B32C}" srcOrd="2" destOrd="0" presId="urn:microsoft.com/office/officeart/2005/8/layout/orgChart1"/>
    <dgm:cxn modelId="{2906A517-6978-49D7-AA25-748B74620615}" type="presParOf" srcId="{A484B1F3-5FA9-4B8A-9052-23E9E7713A35}" destId="{63346FD4-95DC-497E-AFC5-7992EB68E7E5}" srcOrd="2" destOrd="0" presId="urn:microsoft.com/office/officeart/2005/8/layout/orgChart1"/>
    <dgm:cxn modelId="{932939C3-24FC-4C49-9697-FAB6701F778E}" type="presParOf" srcId="{92C9AD3D-FC9C-490C-9EEA-F2B3F784F9F6}" destId="{6FC19F9B-B987-4D97-A7DA-F794FC6CFB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97150-50AF-491F-84F6-AEA0273C49B8}">
      <dsp:nvSpPr>
        <dsp:cNvPr id="0" name=""/>
        <dsp:cNvSpPr/>
      </dsp:nvSpPr>
      <dsp:spPr>
        <a:xfrm>
          <a:off x="4704650" y="2036782"/>
          <a:ext cx="247784" cy="3382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2830"/>
              </a:lnTo>
              <a:lnTo>
                <a:pt x="247784" y="338283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18BB6-073B-4033-8961-A1E4CF9D03D3}">
      <dsp:nvSpPr>
        <dsp:cNvPr id="0" name=""/>
        <dsp:cNvSpPr/>
      </dsp:nvSpPr>
      <dsp:spPr>
        <a:xfrm>
          <a:off x="4704650" y="2036782"/>
          <a:ext cx="247784" cy="2655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009"/>
              </a:lnTo>
              <a:lnTo>
                <a:pt x="247784" y="26550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055AA-C1CC-4736-9E16-738AAF166BF4}">
      <dsp:nvSpPr>
        <dsp:cNvPr id="0" name=""/>
        <dsp:cNvSpPr/>
      </dsp:nvSpPr>
      <dsp:spPr>
        <a:xfrm>
          <a:off x="4704650" y="2036782"/>
          <a:ext cx="247784" cy="1927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7188"/>
              </a:lnTo>
              <a:lnTo>
                <a:pt x="247784" y="1927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75347-2AE0-4C43-A0FC-1BA6D545A6A6}">
      <dsp:nvSpPr>
        <dsp:cNvPr id="0" name=""/>
        <dsp:cNvSpPr/>
      </dsp:nvSpPr>
      <dsp:spPr>
        <a:xfrm>
          <a:off x="4704650" y="2036782"/>
          <a:ext cx="247784" cy="1199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367"/>
              </a:lnTo>
              <a:lnTo>
                <a:pt x="247784" y="1199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A0C82-C0DA-4708-93DE-8155BB8F5665}">
      <dsp:nvSpPr>
        <dsp:cNvPr id="0" name=""/>
        <dsp:cNvSpPr/>
      </dsp:nvSpPr>
      <dsp:spPr>
        <a:xfrm>
          <a:off x="4704650" y="2036782"/>
          <a:ext cx="247784" cy="471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1546"/>
              </a:lnTo>
              <a:lnTo>
                <a:pt x="247784" y="471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EC27D-B950-4095-A083-61B10D01C0FB}">
      <dsp:nvSpPr>
        <dsp:cNvPr id="0" name=""/>
        <dsp:cNvSpPr/>
      </dsp:nvSpPr>
      <dsp:spPr>
        <a:xfrm>
          <a:off x="3199290" y="1308961"/>
          <a:ext cx="2166118" cy="21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35"/>
              </a:lnTo>
              <a:lnTo>
                <a:pt x="2166118" y="107635"/>
              </a:lnTo>
              <a:lnTo>
                <a:pt x="2166118" y="2152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8D4AC-5A80-4EF2-893B-32D1C9652F5F}">
      <dsp:nvSpPr>
        <dsp:cNvPr id="0" name=""/>
        <dsp:cNvSpPr/>
      </dsp:nvSpPr>
      <dsp:spPr>
        <a:xfrm>
          <a:off x="3199290" y="1308961"/>
          <a:ext cx="210155" cy="21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635"/>
              </a:lnTo>
              <a:lnTo>
                <a:pt x="210155" y="107635"/>
              </a:lnTo>
              <a:lnTo>
                <a:pt x="210155" y="2152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D31692-4381-4E6B-8A98-D417E31780FB}">
      <dsp:nvSpPr>
        <dsp:cNvPr id="0" name=""/>
        <dsp:cNvSpPr/>
      </dsp:nvSpPr>
      <dsp:spPr>
        <a:xfrm>
          <a:off x="1243327" y="1308961"/>
          <a:ext cx="1955962" cy="215271"/>
        </a:xfrm>
        <a:custGeom>
          <a:avLst/>
          <a:gdLst/>
          <a:ahLst/>
          <a:cxnLst/>
          <a:rect l="0" t="0" r="0" b="0"/>
          <a:pathLst>
            <a:path>
              <a:moveTo>
                <a:pt x="1955962" y="0"/>
              </a:moveTo>
              <a:lnTo>
                <a:pt x="1955962" y="107635"/>
              </a:lnTo>
              <a:lnTo>
                <a:pt x="0" y="107635"/>
              </a:lnTo>
              <a:lnTo>
                <a:pt x="0" y="2152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622333-8455-4D99-8FD3-D9054D6B592E}">
      <dsp:nvSpPr>
        <dsp:cNvPr id="0" name=""/>
        <dsp:cNvSpPr/>
      </dsp:nvSpPr>
      <dsp:spPr>
        <a:xfrm>
          <a:off x="3153570" y="514780"/>
          <a:ext cx="91440" cy="215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3E8C3-B2B7-4E0A-9E6F-B6FD555A09DF}">
      <dsp:nvSpPr>
        <dsp:cNvPr id="0" name=""/>
        <dsp:cNvSpPr/>
      </dsp:nvSpPr>
      <dsp:spPr>
        <a:xfrm>
          <a:off x="1750377" y="2230"/>
          <a:ext cx="2897825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Rene’ Read / Dr. Ben Tantillo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Town Manager / Superintendent of Schools</a:t>
          </a:r>
          <a:endParaRPr lang="en-US" sz="1100" kern="1200" dirty="0"/>
        </a:p>
      </dsp:txBody>
      <dsp:txXfrm>
        <a:off x="1750377" y="2230"/>
        <a:ext cx="2897825" cy="512550"/>
      </dsp:txXfrm>
    </dsp:sp>
    <dsp:sp modelId="{8DAC8798-2749-4381-9EA1-3BB7D63E6A5B}">
      <dsp:nvSpPr>
        <dsp:cNvPr id="0" name=""/>
        <dsp:cNvSpPr/>
      </dsp:nvSpPr>
      <dsp:spPr>
        <a:xfrm>
          <a:off x="2261959" y="730051"/>
          <a:ext cx="1874662" cy="578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Brian Cherry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Facilities Director</a:t>
          </a:r>
          <a:endParaRPr lang="en-US" sz="1100" kern="1200" dirty="0"/>
        </a:p>
      </dsp:txBody>
      <dsp:txXfrm>
        <a:off x="2261959" y="730051"/>
        <a:ext cx="1874662" cy="578909"/>
      </dsp:txXfrm>
    </dsp:sp>
    <dsp:sp modelId="{316B0488-4379-466D-983B-B0F696889C2D}">
      <dsp:nvSpPr>
        <dsp:cNvPr id="0" name=""/>
        <dsp:cNvSpPr/>
      </dsp:nvSpPr>
      <dsp:spPr>
        <a:xfrm>
          <a:off x="207222" y="1524232"/>
          <a:ext cx="2072209" cy="11429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Barbara Bartlett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Energy/Project Manager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Environmental/Safety Coordinator</a:t>
          </a:r>
        </a:p>
      </dsp:txBody>
      <dsp:txXfrm>
        <a:off x="207222" y="1524232"/>
        <a:ext cx="2072209" cy="1142981"/>
      </dsp:txXfrm>
    </dsp:sp>
    <dsp:sp modelId="{41024600-C2D3-448F-8D85-5FBD3AF92B7A}">
      <dsp:nvSpPr>
        <dsp:cNvPr id="0" name=""/>
        <dsp:cNvSpPr/>
      </dsp:nvSpPr>
      <dsp:spPr>
        <a:xfrm>
          <a:off x="2494703" y="1524232"/>
          <a:ext cx="1829486" cy="10799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½ Admin Asst.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Accounts Payable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Clerical Matters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Facilities/DPW Depts.</a:t>
          </a:r>
          <a:endParaRPr lang="en-US" sz="1100" kern="1200" dirty="0"/>
        </a:p>
      </dsp:txBody>
      <dsp:txXfrm>
        <a:off x="2494703" y="1524232"/>
        <a:ext cx="1829486" cy="1079958"/>
      </dsp:txXfrm>
    </dsp:sp>
    <dsp:sp modelId="{91F84EC1-A48E-4C41-BD76-643C7DF2541C}">
      <dsp:nvSpPr>
        <dsp:cNvPr id="0" name=""/>
        <dsp:cNvSpPr/>
      </dsp:nvSpPr>
      <dsp:spPr>
        <a:xfrm>
          <a:off x="4539460" y="1524232"/>
          <a:ext cx="1651897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Don Burgess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Facility Manager</a:t>
          </a:r>
          <a:endParaRPr lang="en-US" sz="1100" kern="1200" dirty="0"/>
        </a:p>
      </dsp:txBody>
      <dsp:txXfrm>
        <a:off x="4539460" y="1524232"/>
        <a:ext cx="1651897" cy="512550"/>
      </dsp:txXfrm>
    </dsp:sp>
    <dsp:sp modelId="{90D669A3-D59E-44DB-A6F0-566F00B5E5AA}">
      <dsp:nvSpPr>
        <dsp:cNvPr id="0" name=""/>
        <dsp:cNvSpPr/>
      </dsp:nvSpPr>
      <dsp:spPr>
        <a:xfrm>
          <a:off x="4952434" y="2252053"/>
          <a:ext cx="1392321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Ed Bertino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Facility Supervisor</a:t>
          </a:r>
          <a:endParaRPr lang="en-US" sz="1100" kern="1200" dirty="0"/>
        </a:p>
      </dsp:txBody>
      <dsp:txXfrm>
        <a:off x="4952434" y="2252053"/>
        <a:ext cx="1392321" cy="512550"/>
      </dsp:txXfrm>
    </dsp:sp>
    <dsp:sp modelId="{D7A5F052-6744-4703-BAF6-038BC5A59A13}">
      <dsp:nvSpPr>
        <dsp:cNvPr id="0" name=""/>
        <dsp:cNvSpPr/>
      </dsp:nvSpPr>
      <dsp:spPr>
        <a:xfrm>
          <a:off x="4952434" y="2979874"/>
          <a:ext cx="1505082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Jeff Macfarlane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Maint/Grounds Tech</a:t>
          </a:r>
          <a:endParaRPr lang="en-US" sz="1100" kern="1200" dirty="0"/>
        </a:p>
      </dsp:txBody>
      <dsp:txXfrm>
        <a:off x="4952434" y="2979874"/>
        <a:ext cx="1505082" cy="512550"/>
      </dsp:txXfrm>
    </dsp:sp>
    <dsp:sp modelId="{57115E1B-26F2-457B-A346-11A98FD356C9}">
      <dsp:nvSpPr>
        <dsp:cNvPr id="0" name=""/>
        <dsp:cNvSpPr/>
      </dsp:nvSpPr>
      <dsp:spPr>
        <a:xfrm>
          <a:off x="4952434" y="3707696"/>
          <a:ext cx="1755002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Forest Macquarrie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Maint/Ground/Carpenter</a:t>
          </a:r>
          <a:endParaRPr lang="en-US" sz="1100" kern="1200" dirty="0"/>
        </a:p>
      </dsp:txBody>
      <dsp:txXfrm>
        <a:off x="4952434" y="3707696"/>
        <a:ext cx="1755002" cy="512550"/>
      </dsp:txXfrm>
    </dsp:sp>
    <dsp:sp modelId="{425317FA-96B3-4E62-B5E2-B968B4864E90}">
      <dsp:nvSpPr>
        <dsp:cNvPr id="0" name=""/>
        <dsp:cNvSpPr/>
      </dsp:nvSpPr>
      <dsp:spPr>
        <a:xfrm>
          <a:off x="4952434" y="4435517"/>
          <a:ext cx="1656151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FY 15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HVACR tech</a:t>
          </a:r>
          <a:endParaRPr lang="en-US" sz="1100" kern="1200" dirty="0"/>
        </a:p>
      </dsp:txBody>
      <dsp:txXfrm>
        <a:off x="4952434" y="4435517"/>
        <a:ext cx="1656151" cy="512550"/>
      </dsp:txXfrm>
    </dsp:sp>
    <dsp:sp modelId="{9F2AC648-D6E8-4BC8-A801-17CBEF995AD3}">
      <dsp:nvSpPr>
        <dsp:cNvPr id="0" name=""/>
        <dsp:cNvSpPr/>
      </dsp:nvSpPr>
      <dsp:spPr>
        <a:xfrm>
          <a:off x="4952434" y="5163338"/>
          <a:ext cx="1926942" cy="512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FY 16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 + 4 Custodians</a:t>
          </a:r>
          <a:endParaRPr lang="en-US" sz="1100" kern="1200" dirty="0"/>
        </a:p>
      </dsp:txBody>
      <dsp:txXfrm>
        <a:off x="4952434" y="5163338"/>
        <a:ext cx="1926942" cy="512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560E1-2B74-4B23-8314-C2A0632C390A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BDE8E-0C76-4AF8-948D-B218F8516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2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EBEE0-DEF4-4EC6-A753-706F20E16095}" type="datetime1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3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3DFC-6C64-4E67-9A39-3FF727EDAC38}" type="datetime1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0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9D7A4-2C86-406F-87E5-AAC686CDDD49}" type="datetime1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0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65D8-92CC-4FA9-922C-3D28A0C8D8B3}" type="datetime1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A95F-B5FA-46B5-9F8B-B8EBAFADD2B7}" type="datetime1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3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967-2863-4C28-9D2C-D967BAADC138}" type="datetime1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BD6A-55A1-432B-AAFC-12EB6BCDC903}" type="datetime1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6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DD8C-C0D2-47D7-9206-28B864AFB41D}" type="datetime1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5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A86A-8719-497C-B159-512618CECC14}" type="datetime1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9A24-B713-491C-92DE-2B4B95B7F74A}" type="datetime1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6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D464-7533-4346-A00C-965B951A5A73}" type="datetime1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5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0E1DB-A4A6-42BC-B7DC-79B70F1B3B91}" type="datetime1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02973-2905-4818-92BD-0A35BDB3A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0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cherry@town.duxbury.ma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628650" y="609600"/>
            <a:ext cx="7772400" cy="14668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Facilities Department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848600" cy="2667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Town of Duxbury, MA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Facilities Department Development Plan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5364" name="AutoShape 5" descr="data:image/jpeg;base64,/9j/4AAQSkZJRgABAQAAAQABAAD/2wCEAAkGBhQQEBQUERQUFBIUFx4aGRgXFRscGRkYGB0YGB8aHB4eHCceGhwvJR4cKy8gIykpLCwuHB8xNTAqNSYrLCkBCQoKDgwOGA0PFCwkHhw1KS01NSk1NTUqMDUyNTUsKTUpNS4sNjU1NTQtLiktLik1KTUpKjUpMzE1LCwpKSksKf/AABEIAFUAyAMBIgACEQEDEQH/xAAbAAEAAgMBAQAAAAAAAAAAAAAABQYDBAcBAv/EADkQAAIBAwIEBQIDBQgDAAAAAAECAwAEERIhBQYxQQcTIlFhcYEUMlIjQpGxwRUWYnKCkqHRwuHw/8QAGwEBAAIDAQEAAAAAAAAAAAAAAAEFAgMEBwb/xAAlEQEAAgEDAwMFAAAAAAAAAAAAAQMCBBExBRJBEyJRFCFxgdH/2gAMAwEAAhEDEQA/AO40pSgUr5Lj3p5g9x/Gidh3AGTsBUZw7me2uJWjhlV3UZIGeg22OMH7VF+ISzPZlbcFizAMF66O9RHhxyk9uzTz+lmXSq5GQDgkn526VqnOe+MYhYV6aqdNlfnn7uIj+ugUr58we4/jXoYVtV+z2lKUQUpSgUpSgUpSgUpSgUpSgUpSgUpSgUpSgUpXhNBzrxQ4G4xdRFgPyyAMcfDf0P2rnP4t/wBb/wC4/wDddB8QeeQwa2tyCDtI/Uf5R/U1ziqy+Y7/AGy9B6NXZ9NEXY/j52Zvxb/rf/cf+6y2xmlYLGZXY9lLE/zrXiiLsFUZZiAB8nYV3jlvgKWkCIqrqCjU2N2buSaimubJ5ZdT11eixjbCJylQ+B+G9zJhrmV4l/SGJf8Angf810Dg/LsNqMRgk92ZizH7mpOsN5eJDG0kjBUQFmY9AB3qwwrxw4fE6nXXamffP2+I4QXPnNy8NtGk2MrZWJfdsdT/AIR1P/usHhnzA19w2KSRtUoLI592Unf+GKpacXa+e5uJ7O9kWaJobXRDqRIXBGvJP52ODkewrB4CcWKNdWr7EYkAPYj0P/41scTc4vzZezceNja3HlRZAJ0K2nCamO43+ma8uuc77hvForSeZbqGUpv5YRgJDpz6ehB7bgioTw9WW84nxG6gIEoSVomZcgPIxCAj6DFSPhTHDxC8muL0vJxGJtQDkaQo9IIUDqp2+NqJdc4hfpBE8srBY41LMT2A/wDulULw25/fiN5eJJlV9LxIf3UHoI+vQn5NYOaOY/xl8sCQ3FxZWr5m8iPWJJl3WM740qdyO5qocH4n+G5l1+XLDHcORolXQwEw7j21dKIdD8WebpOH2aGBtM8r4U4BwqjLHB+w+4qa5F46b7h8E7EF2XD/AOdSVP06VVeM8P8A7Vv76PqlramFPYTzesn6jSAftVK8O+bp47STh9spN3NL+yJG0SsP2jn204z9TQWPxO8UpILhbaxcB0P7V8BvV0EYyMbd/nA966deX620DSzthI0y7H4G/wB/iuE818BSDi1jZx+rR5Idj+Z3eTW7t8mrrzPzH+MvlhWC4uLG1fM3kR6xJOu6xnfGlep9zQbPhpz+/Ebu9ST0gFXiQ/uxjKEfX8pPyxrD4wc5XFibZLSTRJJqJ9IOQNIHUe5qncE4n+G5l1+XJDHcyEaJU0MBMO4z01VIc/H8ZzJa2/VYzGp9uplb/j+VEpLnTjPE+Ew285vFnEjBWjeBQA2kv23I2I7HpU/zXzq6cDW8i/ZSyrHp6HSzkZ69RjNUzipN3x78Hxd2aBWIgC4RDrwV1Y65HpJznNSPjxcrHbWltGAAWLBQOixqFAA/1UEzy9z28PCIrm9YzXE7MIo1A1yHOlVUKPjc1ZOUbe8ERkv5AZZDkRKAEiX9ORux9ySf6nlHBrxuEcXgS/w8XkokTkYESMBhlHRfVkMevU13UGiHtKUoPCa5/wA5c2yTMbWxDO/R2QZx/hB7fJq9XtoJUKEsAeuk4JHtnqPtXxYcLigXTEioPgfz96wzico2iXVpra6cvUyx7pjiPH7c14H4UyPhrp/LH6F3b7noP+alua/DyIWmbVMSRb9SS47g+59qv1eEVhFGERts68uranKyLJy48Rw494Z8E8+78xh6Id/9Z6f1Ndg1DOM7+1afC+DR22vyl0iRy5+p/pUdfctNJdCYPsCpwc5GBjA/n8EnY1NVfZjs1dQ1k6u71PHhP1XecOWH4gIovNCWwcNMgB1ShTkJnOy+9WKqxx7muSC6EEcQfMQkLes4yxXGFU4G3U1tV6yRxBQFUAKBgAdABsBXN08KJor6e6guUTzvNAUxk6RKCOxGcE5H0rpQNVrj3Nb20kwWOJkghWVtUul2DFxhBpIz6e53zQafhz4fnhKzBpBK0xXcLjAQNgdT3Y1D8T8KJv7QkvLK6Fu0mTjRnBcYfvjB3PxXR4pNShh0IB3+d6guJ81CCa4jZVHk2wnUs+NZzICvTp6Rvv8AmoNrlfl5LC1jgTfSMs3d3O7MfqarHPnho3EbqK4imWF41A3QnJViwOxHvV2sLgyRI5GkuisR7FgDiobjHMMkdyIIVh1+SZS00hRdIbTpXCnJ9z2GPeg85M5XaxilEsglmnmaV3C4yW7YyelYOVOQobCe5nX1STyMQcfkQnVoH36n6VYrO48yNX29Sg+lgw3HYjYj5qvc287pYPEhUOX9T5cLoiBALj9Rydl74b2oK5zN4VT3XEGvI7pYmJGgeWSV0rp6561dOV+XksLWOCPfSMs3d3O7MfkmpSOQMAQQQRkEdCD3qDn41OL9LYRxFHjaTWZG1aEZFI06MavVtvjagr/Pfhk3EbqK4imWFo1A3QkkqxYHr2rzg/htJHxY8QnnSRiWOhUIwWGkYJPYVf6heU+YDfQPIUCaZpI8Bs58pymeg646UEB4heGv9pyQyxyiGWMEFtJORkFehGCDnf5rS5k8MrjiE9vLPcp+wRFIEZ9RU6mbrsTVw5i40bZI9CqzyyrGuttKKWycscHA2+5wK+eXOONciZXRVkglMbaG1Ix0q+VOAejDII2OaCJ8QeQF4rDGoYRSxtlX059J2Kke3T7ipflXhc1rapDPKJmjGkOARlR0Byeo6Z+le8z8Za0t/Mjj81y6IE1acl2C9cHHWsfL3My3rTaFIWFlXf8AMGKhmVlx6WBOCPigmqUpQKUpQKUpQKUpQK1LvhMMxDSxRuwGAWQE49skdK26+ZZQqlmIVQMkk4AA7k9hQegVq3HCYZHDyRRu4xhmQEjG43IrZjkDAMpBUjII6EHcEV4k6ksoYFlxqAO4zuMjtQfdal5wmGYgyxRyFehdASPpkVt0oGK1b7hUM+POijk09NahsZ9sitqlB4qgAADAHQCsT2aEklFJZdJJUZK7+k+43O3zWavNQzjO/tQeRxhVCqAFUYAAwABsAPivkwLqD6RrAIDY3AOCRnrjYbfFZKUCsVvapGCI1VASSQoAGWOSdu5Pesteat8d6DHdWiSqUkVXQ9VYAg/Y15a2aRKEiRUUdlAA3+BWalB8SwK4wyhgCDgjO43B+teRWyqWKqoLnLEAAscYyfc4rJWOO5ViyqylkOGAIJUkZwfY4oMlKUoFKUoFKUoFKUoFVHnvi6KYrd1d0fMsqxjJMMWCQckAAtpByRkAjqQKt1R93wSOQu2MPIEBY7+mNtQXHYZz/GgiX53iWWWNEZkgjZmcYwCn7uOvX0g9zsM4JEfb8aNgWR4jLcPE11cMpA0knGCTtgAFVHU6QANyRPNytEVdSZCrEkDXspZi+V+dW4JzitHhPKuTJJcGQvJJkoZNSlIyREG/VgbkZxknag+rvm5YizkO0ZmS3VQgz5mCzEbkuNwMYGCD9aXHPEYiDpFK7aNbJ6BoXJUF2L6Bkg4AJJ7VvjluINqGrUGkZcsSFaX8zAHYHrj2yfeq2/LzTXKRojpFCY/Mdy2mQwKoTCZCtnbudhnbbIWXivHPItxMY2JYqApIXBfAGtjsgGdyenzUZJzFMLhVeLy44YjLcMrqyAMG0BWOG/dJPpzsNsb1LcX4ItyFDs64yPTjcMNJG4ONu43GTg1gm5UhbWPWFdFQqrkDCDSpx7gbb0Gp/fNSg0xSNMRGBEMZ8yVS/laiQAyruxOygj6VCf3vRZDdsjOzjyYYlZScIw8xsj0kl/SMZ1aBjviei5LhVdOX0iRnGGIbMg0uGbq2rfJ671ni5ViXTpLoFBXCNpBVnL6TjpuT0waDAOcY/wAQ0AjlLo4QkAaQzJ5gBJIweuwydsnA3rTs+bJfw3nyQt+3m0wKzIqhGHpLuCQo2JyepYAZyKl4uXIkK6BgK0jEddRlGCc9c42HsNq1ZeTImVELy6VUpgvnKEAadwdIwAMrg4zvvQe8ycTmiswUjP4iXTGBGykI8m2dTacgdjj2yMZqu8Iv47FDOIZXe5chU1hnSCL0l2Zn09SWJ1YJcVcrmxLyRZx5cRLY7l8aV+wBJ+uPatJuUYCEB8whAVx5jYKHSfLI7p6Rt8b0GOHnCJn0hW3cIp23/ZiV2IzsqAjUfetG153M8aMsMsIn0iJmUMS0hwCVyBjGW69FJwO+5JyTAZHcFx5qSI41H8sxUsF/RuO3uftK3PCo5BGCCBEwKaSVxgFcbdsEjFBC33OBiFy3ljyrUEMzPh2kwCoWMAnSxIAYkZ7A1h5S4gEhC+TOZGkPnOUG8x0lnb1ZC+oYzuAMYGMVIWvKEKHLa5CCpGojby2Z1GwGrck5bJJ61J2Nn5SsM51OzZ/zkt/Wg2aUpQKUpQKUpQKUpQKUpQKUpQKUpQKUpQKUpQKUpQKUpQKUpQKUpQKUpQf/2Q=="/>
          <p:cNvSpPr>
            <a:spLocks noChangeAspect="1" noChangeArrowheads="1"/>
          </p:cNvSpPr>
          <p:nvPr/>
        </p:nvSpPr>
        <p:spPr bwMode="auto">
          <a:xfrm>
            <a:off x="144463" y="-388938"/>
            <a:ext cx="1905000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05200"/>
            <a:ext cx="18669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35564" y="6019800"/>
            <a:ext cx="3248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Prepared and Maintained by</a:t>
            </a:r>
          </a:p>
          <a:p>
            <a:pPr algn="ctr"/>
            <a:r>
              <a:rPr lang="en-US" dirty="0" smtClean="0"/>
              <a:t>Brian J. Cherry, </a:t>
            </a:r>
            <a:r>
              <a:rPr lang="en-US" dirty="0"/>
              <a:t>Facilities Director</a:t>
            </a:r>
          </a:p>
        </p:txBody>
      </p:sp>
    </p:spTree>
    <p:extLst>
      <p:ext uri="{BB962C8B-B14F-4D97-AF65-F5344CB8AC3E}">
        <p14:creationId xmlns:p14="http://schemas.microsoft.com/office/powerpoint/2010/main" val="26574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123" y="30033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should we bring an HVACR Technician to Duxbury?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04590" y="1143000"/>
            <a:ext cx="853964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An HVACR technician will: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reduce annual operating costs.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TOD and DPS building support-reduce or eliminate the need for HVACR  service calls</a:t>
            </a:r>
          </a:p>
          <a:p>
            <a:r>
              <a:rPr lang="en-US" dirty="0"/>
              <a:t> </a:t>
            </a:r>
            <a:r>
              <a:rPr lang="en-US" dirty="0" smtClean="0"/>
              <a:t>     and preventative maintenance service contracts.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Food Service Support-reduce or eliminate the need for Food Service Refrigeration </a:t>
            </a:r>
          </a:p>
          <a:p>
            <a:r>
              <a:rPr lang="en-US" dirty="0"/>
              <a:t> </a:t>
            </a:r>
            <a:r>
              <a:rPr lang="en-US" dirty="0" smtClean="0"/>
              <a:t>     equipment service calls and preventative maintenance service agreements.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support-reduce </a:t>
            </a:r>
            <a:r>
              <a:rPr lang="en-US" dirty="0"/>
              <a:t>or eliminate the need for </a:t>
            </a:r>
            <a:r>
              <a:rPr lang="en-US" dirty="0" smtClean="0"/>
              <a:t>Data Room HVAC</a:t>
            </a:r>
            <a:endParaRPr lang="en-US" dirty="0"/>
          </a:p>
          <a:p>
            <a:r>
              <a:rPr lang="en-US" dirty="0"/>
              <a:t>      equipment service calls and preventative maintenance service agreements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Respond to the needs of the town 24/7/365, avoiding the need for the town to pay</a:t>
            </a:r>
          </a:p>
          <a:p>
            <a:r>
              <a:rPr lang="en-US" dirty="0"/>
              <a:t> </a:t>
            </a:r>
            <a:r>
              <a:rPr lang="en-US" dirty="0" smtClean="0"/>
              <a:t>     emergency service call rates.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operational efficiency by reducing the time between work request and work</a:t>
            </a:r>
          </a:p>
          <a:p>
            <a:r>
              <a:rPr lang="en-US" dirty="0"/>
              <a:t> </a:t>
            </a:r>
            <a:r>
              <a:rPr lang="en-US" dirty="0" smtClean="0"/>
              <a:t>     order completion.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equipment life by performing timely and effective preventative maintenance.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Assist with general maintenance as directed.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Cost the town $50-60,000/year plus benefits and overtime.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are currently paying for HVACR and Heating services?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18031" y="1600197"/>
          <a:ext cx="5907937" cy="4525970"/>
        </p:xfrm>
        <a:graphic>
          <a:graphicData uri="http://schemas.openxmlformats.org/drawingml/2006/table">
            <a:tbl>
              <a:tblPr/>
              <a:tblGrid>
                <a:gridCol w="1116551"/>
                <a:gridCol w="1476265"/>
                <a:gridCol w="2187059"/>
                <a:gridCol w="1128062"/>
              </a:tblGrid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Department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Company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HVAC PM Service Agreement Cost/year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Expiration Date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Council on Aging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Arnold HVAC and Refrig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$1,278.00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 contract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Fire Department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 &amp; H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$3,400.00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12/15/2013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 Pool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RP O'Connell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$2,895.00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6/30/2014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Crematory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 &amp;H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$2,880.00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12/15/2013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Library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Noresco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$19,500.00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7/31/2014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DPW-town hall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Chem Inc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$267.00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12/31/2013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DPW-town hall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Wilkinson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$2,952.00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8/31/2014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DPW-wright Bldg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Wilkinson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$1,716.00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9/30/2014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38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84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Total</a:t>
                      </a:r>
                    </a:p>
                  </a:txBody>
                  <a:tcPr marL="8637" marR="8637" marT="8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$34,888.00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Police Department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$2,900.00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 cost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HSMS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$20,000.00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 cost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Steele Field House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$1,500.00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Estimated cost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38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38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15 Total</a:t>
                      </a:r>
                    </a:p>
                  </a:txBody>
                  <a:tcPr marL="8637" marR="8637" marT="8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$59,288.00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*Summary Does not include HVAC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Preventative Maintenance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service agreements at Chandler, Alden, PAC,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7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Room HVAC Service argeements at TOD or DPS, or Refrigeration Equipment at all of DPS.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74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4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*Summary Does not include the cost associated with HVAC or Refrigeration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Corrective Maintenance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Service 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Calls at TOD or DPS.</a:t>
                      </a: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37" marR="8637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6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772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• Based on information from the </a:t>
            </a:r>
            <a:r>
              <a:rPr lang="en-US" sz="1200" b="1" dirty="0"/>
              <a:t>National Custodial Staffing Guidelines </a:t>
            </a:r>
            <a:r>
              <a:rPr lang="en-US" sz="1200" dirty="0"/>
              <a:t>and the </a:t>
            </a:r>
            <a:r>
              <a:rPr lang="en-US" sz="1200" b="1" dirty="0"/>
              <a:t>International Sanitary Supply</a:t>
            </a:r>
          </a:p>
          <a:p>
            <a:r>
              <a:rPr lang="en-US" sz="1200" b="1" dirty="0"/>
              <a:t>Association (ISSA) </a:t>
            </a:r>
            <a:r>
              <a:rPr lang="en-US" sz="1200" dirty="0"/>
              <a:t>a five-tiered system was developed to determine what the cleaning expectation of one full</a:t>
            </a:r>
          </a:p>
          <a:p>
            <a:r>
              <a:rPr lang="en-US" sz="1200" dirty="0"/>
              <a:t>time custodian during an eight hour shift.</a:t>
            </a:r>
          </a:p>
          <a:p>
            <a:endParaRPr lang="en-US" sz="1200" dirty="0"/>
          </a:p>
          <a:p>
            <a:r>
              <a:rPr lang="en-US" sz="1200" dirty="0"/>
              <a:t>• </a:t>
            </a:r>
            <a:r>
              <a:rPr lang="en-US" sz="1200" b="1" dirty="0"/>
              <a:t>Assumptions: </a:t>
            </a:r>
            <a:r>
              <a:rPr lang="en-US" sz="1200" dirty="0"/>
              <a:t>These cleaning recommendations do not take into account for two hours of cafeteria cleaning,</a:t>
            </a:r>
          </a:p>
          <a:p>
            <a:r>
              <a:rPr lang="en-US" sz="1200" dirty="0"/>
              <a:t>errands, deliveries, function setup, sidewalk snow removal, personal breaks and other normal school distractions.</a:t>
            </a:r>
          </a:p>
          <a:p>
            <a:r>
              <a:rPr lang="en-US" sz="1200" dirty="0"/>
              <a:t>Based on these assumptions, there would be a reduction of 2.5 hours of productive cleaning for every daytime</a:t>
            </a:r>
          </a:p>
          <a:p>
            <a:r>
              <a:rPr lang="en-US" sz="1200" dirty="0"/>
              <a:t>custodian (8 staff or 20 hours) and 1 hour reduction in productive cleaning for every evening custodian (18 staff or</a:t>
            </a:r>
          </a:p>
          <a:p>
            <a:r>
              <a:rPr lang="en-US" sz="1200" dirty="0"/>
              <a:t>18 hours).</a:t>
            </a:r>
          </a:p>
          <a:p>
            <a:r>
              <a:rPr lang="en-US" sz="1200" dirty="0"/>
              <a:t>• At a minimum, 38 hours of productive cleaning would be lost per day or a total of 5 staff. Now, the average</a:t>
            </a:r>
          </a:p>
          <a:p>
            <a:r>
              <a:rPr lang="en-US" sz="1200" dirty="0"/>
              <a:t>cleaning per S.F per custodian would increase to about 32,000 SF.</a:t>
            </a:r>
          </a:p>
          <a:p>
            <a:r>
              <a:rPr lang="en-US" sz="1200" dirty="0"/>
              <a:t>• </a:t>
            </a:r>
            <a:r>
              <a:rPr lang="en-US" sz="1200" b="1" dirty="0"/>
              <a:t>Level one cleaning</a:t>
            </a:r>
            <a:r>
              <a:rPr lang="en-US" sz="1200" dirty="0"/>
              <a:t>: Results in a </a:t>
            </a:r>
            <a:r>
              <a:rPr lang="en-US" sz="1200" b="1" dirty="0"/>
              <a:t>spotless building </a:t>
            </a:r>
            <a:r>
              <a:rPr lang="en-US" sz="1200" dirty="0"/>
              <a:t>and is usually found in a hospital and hotel setting. It also</a:t>
            </a:r>
          </a:p>
          <a:p>
            <a:r>
              <a:rPr lang="en-US" sz="1200" dirty="0"/>
              <a:t>assumes that the custodian has proper equipment, supplies and specialized training. Cleaning capacity at this</a:t>
            </a:r>
          </a:p>
          <a:p>
            <a:r>
              <a:rPr lang="en-US" sz="1200" dirty="0"/>
              <a:t>level is approximately </a:t>
            </a:r>
            <a:r>
              <a:rPr lang="en-US" sz="1200" b="1" dirty="0"/>
              <a:t>14,000 square feet </a:t>
            </a:r>
            <a:r>
              <a:rPr lang="en-US" sz="1200" dirty="0"/>
              <a:t>for an eight hour shift.</a:t>
            </a:r>
          </a:p>
          <a:p>
            <a:r>
              <a:rPr lang="en-US" sz="1200" dirty="0"/>
              <a:t>• </a:t>
            </a:r>
            <a:r>
              <a:rPr lang="en-US" sz="1200" b="1" dirty="0"/>
              <a:t>Level two cleaning</a:t>
            </a:r>
            <a:r>
              <a:rPr lang="en-US" sz="1200" dirty="0"/>
              <a:t>: Results in an </a:t>
            </a:r>
            <a:r>
              <a:rPr lang="en-US" sz="1200" b="1" dirty="0"/>
              <a:t>above average </a:t>
            </a:r>
            <a:r>
              <a:rPr lang="en-US" sz="1200" dirty="0"/>
              <a:t>standard and is usually only performed in the kitchen and rest</a:t>
            </a:r>
          </a:p>
          <a:p>
            <a:r>
              <a:rPr lang="en-US" sz="1200" dirty="0"/>
              <a:t>room areas. Hallways would be routinely buffed. Cleaning capacity at this level is approximately </a:t>
            </a:r>
            <a:r>
              <a:rPr lang="en-US" sz="1200" b="1" dirty="0"/>
              <a:t>23,000 square</a:t>
            </a:r>
          </a:p>
          <a:p>
            <a:r>
              <a:rPr lang="en-US" sz="1200" b="1" dirty="0"/>
              <a:t>feet </a:t>
            </a:r>
            <a:r>
              <a:rPr lang="en-US" sz="1200" dirty="0"/>
              <a:t>per an eight hour shift.</a:t>
            </a:r>
          </a:p>
          <a:p>
            <a:r>
              <a:rPr lang="en-US" sz="1200" dirty="0"/>
              <a:t>• </a:t>
            </a:r>
            <a:r>
              <a:rPr lang="en-US" sz="1200" b="1" dirty="0"/>
              <a:t>Level Three Cleaning</a:t>
            </a:r>
            <a:r>
              <a:rPr lang="en-US" sz="1200" dirty="0"/>
              <a:t>: Results in an </a:t>
            </a:r>
            <a:r>
              <a:rPr lang="en-US" sz="1200" b="1" dirty="0"/>
              <a:t>acceptable </a:t>
            </a:r>
            <a:r>
              <a:rPr lang="en-US" sz="1200" dirty="0"/>
              <a:t>cleaning practice for most schools. Not every area of the</a:t>
            </a:r>
          </a:p>
          <a:p>
            <a:r>
              <a:rPr lang="en-US" sz="1200" dirty="0"/>
              <a:t>building would shine but the educational space is clean, well kept and restrooms sanitized. Cleaning capacity at</a:t>
            </a:r>
          </a:p>
          <a:p>
            <a:r>
              <a:rPr lang="en-US" sz="1200" dirty="0"/>
              <a:t>this level is approximately </a:t>
            </a:r>
            <a:r>
              <a:rPr lang="en-US" sz="1200" b="1" dirty="0"/>
              <a:t>33,000 square feet </a:t>
            </a:r>
            <a:r>
              <a:rPr lang="en-US" sz="1200" dirty="0"/>
              <a:t>per eight hour shift.</a:t>
            </a:r>
          </a:p>
          <a:p>
            <a:r>
              <a:rPr lang="en-US" sz="1200" dirty="0"/>
              <a:t>• </a:t>
            </a:r>
            <a:r>
              <a:rPr lang="en-US" sz="1200" b="1" dirty="0"/>
              <a:t>Level Four Cleaning</a:t>
            </a:r>
            <a:r>
              <a:rPr lang="en-US" sz="1200" dirty="0"/>
              <a:t>: Results in a </a:t>
            </a:r>
            <a:r>
              <a:rPr lang="en-US" sz="1200" b="1" dirty="0"/>
              <a:t>not so clean </a:t>
            </a:r>
            <a:r>
              <a:rPr lang="en-US" sz="1200" dirty="0"/>
              <a:t>educational space. Classrooms are only cleaned every other</a:t>
            </a:r>
          </a:p>
          <a:p>
            <a:r>
              <a:rPr lang="en-US" sz="1200" dirty="0"/>
              <a:t>day, carpets every third or fourth day, major mopping, buffing and dusting only takes place three times per year.</a:t>
            </a:r>
          </a:p>
          <a:p>
            <a:r>
              <a:rPr lang="en-US" sz="1200" dirty="0"/>
              <a:t>This level of cleaning would not be accepted in the industry. A custodian at this level could clean approximately</a:t>
            </a:r>
          </a:p>
          <a:p>
            <a:r>
              <a:rPr lang="en-US" sz="1200" b="1" dirty="0"/>
              <a:t>50,000 square feet </a:t>
            </a:r>
            <a:r>
              <a:rPr lang="en-US" sz="1200" dirty="0"/>
              <a:t>of space per eight hour shift.</a:t>
            </a:r>
          </a:p>
          <a:p>
            <a:r>
              <a:rPr lang="en-US" sz="1200" dirty="0"/>
              <a:t>• </a:t>
            </a:r>
            <a:r>
              <a:rPr lang="en-US" sz="1200" b="1" dirty="0"/>
              <a:t>Level Five Cleaning</a:t>
            </a:r>
            <a:r>
              <a:rPr lang="en-US" sz="1200" dirty="0"/>
              <a:t>: Results in an </a:t>
            </a:r>
            <a:r>
              <a:rPr lang="en-US" sz="1200" b="1" dirty="0"/>
              <a:t>unhealthy </a:t>
            </a:r>
            <a:r>
              <a:rPr lang="en-US" sz="1200" dirty="0"/>
              <a:t>education space. Trash removal, minor vacuuming, mopping and</a:t>
            </a:r>
          </a:p>
          <a:p>
            <a:r>
              <a:rPr lang="en-US" sz="1200" dirty="0"/>
              <a:t>bathroom cleaning may only take place once per week. This custodian can clean up to </a:t>
            </a:r>
            <a:r>
              <a:rPr lang="en-US" sz="1200" b="1" dirty="0"/>
              <a:t>80,000 square feet </a:t>
            </a:r>
            <a:r>
              <a:rPr lang="en-US" sz="1200" dirty="0"/>
              <a:t>of</a:t>
            </a:r>
          </a:p>
          <a:p>
            <a:r>
              <a:rPr lang="en-US" sz="1200" dirty="0"/>
              <a:t>educational space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3" name="Rectangle 2"/>
          <p:cNvSpPr/>
          <p:nvPr/>
        </p:nvSpPr>
        <p:spPr>
          <a:xfrm>
            <a:off x="2362200" y="152454"/>
            <a:ext cx="4201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National Guidelines for Custodial Cleaning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685800"/>
            <a:ext cx="512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TOD Custodial Services Labor Needs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905000"/>
            <a:ext cx="5867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Steve Burns</a:t>
            </a:r>
          </a:p>
          <a:p>
            <a:r>
              <a:rPr lang="en-US" sz="1400" dirty="0" smtClean="0"/>
              <a:t>Old Town Hall		1,128sqft		</a:t>
            </a:r>
          </a:p>
          <a:p>
            <a:r>
              <a:rPr lang="en-US" sz="1400" dirty="0" smtClean="0"/>
              <a:t>Town Hall			18,148sqft</a:t>
            </a:r>
          </a:p>
          <a:p>
            <a:r>
              <a:rPr lang="en-US" sz="1400" dirty="0" smtClean="0"/>
              <a:t>Girl Scout twice a week		2,669sqft	</a:t>
            </a:r>
          </a:p>
          <a:p>
            <a:r>
              <a:rPr lang="en-US" sz="1400" dirty="0" smtClean="0"/>
              <a:t>Tarkiln twice a week		</a:t>
            </a:r>
            <a:r>
              <a:rPr lang="en-US" sz="1400" u="sng" dirty="0" smtClean="0"/>
              <a:t>4,474sqft</a:t>
            </a:r>
          </a:p>
          <a:p>
            <a:r>
              <a:rPr lang="en-US" sz="1400" dirty="0" smtClean="0"/>
              <a:t>Total			26,419</a:t>
            </a:r>
          </a:p>
          <a:p>
            <a:endParaRPr lang="en-US" sz="1400" dirty="0"/>
          </a:p>
          <a:p>
            <a:r>
              <a:rPr lang="en-US" sz="1400" u="sng" dirty="0" smtClean="0"/>
              <a:t>Art Adler</a:t>
            </a:r>
          </a:p>
          <a:p>
            <a:r>
              <a:rPr lang="en-US" sz="1400" dirty="0" smtClean="0"/>
              <a:t>Library			40,190sqft	12,057sqft</a:t>
            </a:r>
          </a:p>
          <a:p>
            <a:endParaRPr lang="en-US" sz="1400" dirty="0"/>
          </a:p>
          <a:p>
            <a:r>
              <a:rPr lang="en-US" sz="1400" u="sng" dirty="0" smtClean="0"/>
              <a:t>Ray Degaust</a:t>
            </a:r>
          </a:p>
          <a:p>
            <a:r>
              <a:rPr lang="en-US" sz="1400" dirty="0" smtClean="0"/>
              <a:t>Library (28hrs)		40,190sqft	28,133sqft</a:t>
            </a:r>
          </a:p>
          <a:p>
            <a:r>
              <a:rPr lang="en-US" sz="1400" dirty="0" smtClean="0"/>
              <a:t>Police (12hrs) (s-</a:t>
            </a:r>
            <a:r>
              <a:rPr lang="en-US" sz="1400" dirty="0" err="1" smtClean="0"/>
              <a:t>th</a:t>
            </a:r>
            <a:r>
              <a:rPr lang="en-US" sz="1400" dirty="0" smtClean="0"/>
              <a:t>  11-2pm)	18,959sqft	5,688sqft</a:t>
            </a:r>
          </a:p>
          <a:p>
            <a:endParaRPr lang="en-US" sz="1400" dirty="0"/>
          </a:p>
          <a:p>
            <a:r>
              <a:rPr lang="en-US" sz="1400" u="sng" dirty="0" smtClean="0"/>
              <a:t>Frank Davis</a:t>
            </a:r>
          </a:p>
          <a:p>
            <a:r>
              <a:rPr lang="en-US" sz="1400" dirty="0" smtClean="0"/>
              <a:t>COA			12,500sqft</a:t>
            </a:r>
          </a:p>
          <a:p>
            <a:endParaRPr lang="en-US" sz="1400" dirty="0"/>
          </a:p>
          <a:p>
            <a:r>
              <a:rPr lang="en-US" sz="1200" dirty="0" smtClean="0"/>
              <a:t>*note the library is a public facing building that operates an overlap shift  6 or 7 days/week.</a:t>
            </a:r>
          </a:p>
          <a:p>
            <a:r>
              <a:rPr lang="en-US" sz="1200" dirty="0" smtClean="0"/>
              <a:t>*COA is public facing operating on 1 shift 5 days/week</a:t>
            </a:r>
            <a:r>
              <a:rPr lang="en-US" sz="1200" dirty="0"/>
              <a:t> </a:t>
            </a:r>
            <a:r>
              <a:rPr lang="en-US" sz="1200" dirty="0" smtClean="0"/>
              <a:t>with night and weekend events.</a:t>
            </a:r>
          </a:p>
          <a:p>
            <a:r>
              <a:rPr lang="en-US" sz="1200" dirty="0"/>
              <a:t>*</a:t>
            </a:r>
            <a:r>
              <a:rPr lang="en-US" sz="1200" dirty="0" err="1"/>
              <a:t>sqft</a:t>
            </a:r>
            <a:r>
              <a:rPr lang="en-US" sz="1200" dirty="0"/>
              <a:t> are gross and not net cleanable.  Space inventory needed to obtain accurate </a:t>
            </a:r>
            <a:r>
              <a:rPr lang="en-US" sz="1200" dirty="0" err="1"/>
              <a:t>sqft</a:t>
            </a:r>
            <a:r>
              <a:rPr lang="en-US" sz="1200" dirty="0"/>
              <a:t>/FTE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*sqft are not meant to be used for a direct employee work load comparison.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56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76200"/>
            <a:ext cx="5122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TOD Custodial Services Labor Needs Analysis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445532"/>
            <a:ext cx="86106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 smtClean="0"/>
              <a:t>Fire Department</a:t>
            </a:r>
          </a:p>
          <a:p>
            <a:r>
              <a:rPr lang="en-US" sz="1200" dirty="0" smtClean="0"/>
              <a:t>Headquarters			16,673sqft		</a:t>
            </a:r>
          </a:p>
          <a:p>
            <a:r>
              <a:rPr lang="en-US" sz="1200" dirty="0" smtClean="0"/>
              <a:t>Ashdod 			5,824sqft</a:t>
            </a:r>
          </a:p>
          <a:p>
            <a:r>
              <a:rPr lang="en-US" sz="1200" dirty="0" smtClean="0"/>
              <a:t>Cleaning co.			$4,000/year</a:t>
            </a:r>
          </a:p>
          <a:p>
            <a:r>
              <a:rPr lang="en-US" sz="1200" dirty="0" smtClean="0"/>
              <a:t>DFD cleans Ashdod no public facing areas and therefore no supplemental cleaning needed.  DFD cleans Headquarters living spaces.  Cleaning Company twice/month cleans EOC, dispatch, admin, common areas, bathrooms, foyer.</a:t>
            </a:r>
          </a:p>
          <a:p>
            <a:endParaRPr lang="en-US" sz="1200" dirty="0"/>
          </a:p>
          <a:p>
            <a:r>
              <a:rPr lang="en-US" sz="1200" u="sng" dirty="0" smtClean="0"/>
              <a:t>Crematory</a:t>
            </a:r>
          </a:p>
          <a:p>
            <a:r>
              <a:rPr lang="en-US" sz="1200" dirty="0" smtClean="0"/>
              <a:t>Public Area/Admin		1,513sqft</a:t>
            </a:r>
          </a:p>
          <a:p>
            <a:r>
              <a:rPr lang="en-US" sz="1200" dirty="0" smtClean="0"/>
              <a:t>Crematory Ops		2,976sqft	</a:t>
            </a:r>
          </a:p>
          <a:p>
            <a:r>
              <a:rPr lang="en-US" sz="1200" dirty="0" smtClean="0"/>
              <a:t>Crematory is cleaned by cemetery staff, a supplemental semi-annual cleaning of the facility is needed.</a:t>
            </a:r>
          </a:p>
          <a:p>
            <a:endParaRPr lang="en-US" sz="1200" dirty="0"/>
          </a:p>
          <a:p>
            <a:r>
              <a:rPr lang="en-US" sz="1200" u="sng" dirty="0" smtClean="0"/>
              <a:t>Police Department</a:t>
            </a:r>
          </a:p>
          <a:p>
            <a:r>
              <a:rPr lang="en-US" sz="1200" dirty="0" smtClean="0"/>
              <a:t>Ray Degaust (12hrs) (s-</a:t>
            </a:r>
            <a:r>
              <a:rPr lang="en-US" sz="1200" dirty="0" err="1" smtClean="0"/>
              <a:t>th</a:t>
            </a:r>
            <a:r>
              <a:rPr lang="en-US" sz="1200" dirty="0" smtClean="0"/>
              <a:t>  11-2pm)	18,959sqft	5,688sqft</a:t>
            </a:r>
          </a:p>
          <a:p>
            <a:r>
              <a:rPr lang="en-US" sz="1200" dirty="0" smtClean="0"/>
              <a:t>Pro Maintenance Co.  		$8,916/year</a:t>
            </a:r>
          </a:p>
          <a:p>
            <a:r>
              <a:rPr lang="en-US" sz="1200" dirty="0" smtClean="0"/>
              <a:t>Pro maintenance is $130/weekly visit plus $2,156 in additional services</a:t>
            </a:r>
          </a:p>
          <a:p>
            <a:endParaRPr lang="en-US" sz="1200" dirty="0"/>
          </a:p>
          <a:p>
            <a:r>
              <a:rPr lang="en-US" sz="1200" u="sng" dirty="0" smtClean="0"/>
              <a:t>Wright Building</a:t>
            </a:r>
          </a:p>
          <a:p>
            <a:r>
              <a:rPr lang="en-US" sz="1200" dirty="0" smtClean="0"/>
              <a:t>Leased		</a:t>
            </a:r>
            <a:r>
              <a:rPr lang="en-US" sz="1200" dirty="0"/>
              <a:t>	</a:t>
            </a:r>
            <a:r>
              <a:rPr lang="en-US" sz="1200" dirty="0" smtClean="0"/>
              <a:t>13,853sqft</a:t>
            </a:r>
          </a:p>
          <a:p>
            <a:endParaRPr lang="en-US" sz="1200" u="sng" dirty="0" smtClean="0"/>
          </a:p>
          <a:p>
            <a:r>
              <a:rPr lang="en-US" sz="1200" u="sng" dirty="0" smtClean="0"/>
              <a:t>Harbormaster</a:t>
            </a:r>
            <a:endParaRPr lang="en-US" sz="1200" u="sng" dirty="0"/>
          </a:p>
          <a:p>
            <a:r>
              <a:rPr lang="en-US" sz="1200" dirty="0" smtClean="0"/>
              <a:t>Headquarters</a:t>
            </a:r>
            <a:r>
              <a:rPr lang="en-US" sz="1200" dirty="0"/>
              <a:t>		</a:t>
            </a:r>
            <a:r>
              <a:rPr lang="en-US" sz="1200" dirty="0" smtClean="0"/>
              <a:t>	240sqft</a:t>
            </a:r>
          </a:p>
          <a:p>
            <a:r>
              <a:rPr lang="en-US" sz="1200" dirty="0" smtClean="0"/>
              <a:t>Bathhouse			250sqft approx.</a:t>
            </a:r>
          </a:p>
          <a:p>
            <a:r>
              <a:rPr lang="en-US" sz="1200" dirty="0" smtClean="0"/>
              <a:t>Bluefish River			900sqft</a:t>
            </a:r>
          </a:p>
          <a:p>
            <a:r>
              <a:rPr lang="en-US" sz="1200" dirty="0" smtClean="0"/>
              <a:t>Harbormaster dept. cleans all facilities.  They need supplemental support at the bathhouse.  They also need to potentially cycle porta potties on the beach in a rotation that puts less strain on the primary operation.</a:t>
            </a:r>
            <a:endParaRPr lang="en-US" sz="1200" dirty="0"/>
          </a:p>
          <a:p>
            <a:endParaRPr lang="en-US" sz="1200" dirty="0"/>
          </a:p>
          <a:p>
            <a:r>
              <a:rPr lang="en-US" sz="1200" u="sng" dirty="0" smtClean="0"/>
              <a:t>Water Dept.</a:t>
            </a:r>
          </a:p>
          <a:p>
            <a:r>
              <a:rPr lang="en-US" sz="1200" dirty="0" smtClean="0"/>
              <a:t>Water department cleans all of there pump houses and plants.</a:t>
            </a:r>
          </a:p>
          <a:p>
            <a:endParaRPr lang="en-US" sz="1200" dirty="0"/>
          </a:p>
          <a:p>
            <a:r>
              <a:rPr lang="en-US" sz="1200" u="sng" dirty="0" smtClean="0"/>
              <a:t>Recreation</a:t>
            </a:r>
          </a:p>
          <a:p>
            <a:r>
              <a:rPr lang="en-US" sz="1200" dirty="0" smtClean="0"/>
              <a:t>North Hill is Leased</a:t>
            </a:r>
          </a:p>
          <a:p>
            <a:r>
              <a:rPr lang="en-US" sz="1200" dirty="0" smtClean="0"/>
              <a:t>PW Pool is cleaned by rec dept.  More research needed to understand cost and custodial needs cost benefit of internal or external.</a:t>
            </a:r>
          </a:p>
          <a:p>
            <a:r>
              <a:rPr lang="en-US" sz="1200" dirty="0" smtClean="0"/>
              <a:t>Girl Scout and Tarkiln cleaned by Steve Burns.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3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14400"/>
            <a:ext cx="6656566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Building</a:t>
            </a:r>
            <a:r>
              <a:rPr lang="en-US" dirty="0" smtClean="0"/>
              <a:t>		*</a:t>
            </a:r>
            <a:r>
              <a:rPr lang="en-US" u="sng" dirty="0" smtClean="0"/>
              <a:t>sqft</a:t>
            </a:r>
            <a:r>
              <a:rPr lang="en-US" dirty="0" smtClean="0"/>
              <a:t>		</a:t>
            </a:r>
            <a:r>
              <a:rPr lang="en-US" u="sng" dirty="0" smtClean="0"/>
              <a:t>FTE</a:t>
            </a:r>
            <a:r>
              <a:rPr lang="en-US" dirty="0" smtClean="0"/>
              <a:t>		</a:t>
            </a:r>
            <a:r>
              <a:rPr lang="en-US" u="sng" dirty="0" smtClean="0"/>
              <a:t>sqft/FTE</a:t>
            </a:r>
          </a:p>
          <a:p>
            <a:r>
              <a:rPr lang="en-US" dirty="0" smtClean="0"/>
              <a:t>High School+SFH	232,136		7		33,162</a:t>
            </a:r>
          </a:p>
          <a:p>
            <a:r>
              <a:rPr lang="en-US" dirty="0" smtClean="0"/>
              <a:t>Intermediate	150,220		5		30,044</a:t>
            </a:r>
          </a:p>
          <a:p>
            <a:r>
              <a:rPr lang="en-US" dirty="0" smtClean="0"/>
              <a:t>Alden &amp; PAC	160,000		4		40,000</a:t>
            </a:r>
          </a:p>
          <a:p>
            <a:r>
              <a:rPr lang="en-US" dirty="0" smtClean="0"/>
              <a:t>Chandler		138,000		4		34,500</a:t>
            </a:r>
          </a:p>
          <a:p>
            <a:endParaRPr lang="en-US" dirty="0" smtClean="0"/>
          </a:p>
          <a:p>
            <a:r>
              <a:rPr lang="en-US" dirty="0"/>
              <a:t>New </a:t>
            </a:r>
            <a:r>
              <a:rPr lang="en-US" dirty="0" smtClean="0"/>
              <a:t>HSMS+SFH</a:t>
            </a:r>
            <a:r>
              <a:rPr lang="en-US" dirty="0"/>
              <a:t>	</a:t>
            </a:r>
            <a:r>
              <a:rPr lang="en-US" dirty="0" smtClean="0"/>
              <a:t>339,000</a:t>
            </a:r>
            <a:r>
              <a:rPr lang="en-US" dirty="0"/>
              <a:t>		12		</a:t>
            </a:r>
            <a:r>
              <a:rPr lang="en-US" dirty="0" smtClean="0"/>
              <a:t>28,250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SFH		17,000</a:t>
            </a:r>
          </a:p>
          <a:p>
            <a:endParaRPr lang="en-US" dirty="0" smtClean="0"/>
          </a:p>
          <a:p>
            <a:r>
              <a:rPr lang="en-US" dirty="0" smtClean="0"/>
              <a:t>Current HS MS	365,356 = (215,136+150,220)</a:t>
            </a:r>
            <a:endParaRPr lang="en-US" dirty="0"/>
          </a:p>
          <a:p>
            <a:r>
              <a:rPr lang="en-US" dirty="0"/>
              <a:t>New HSMS	</a:t>
            </a:r>
            <a:r>
              <a:rPr lang="en-US" u="sng" dirty="0"/>
              <a:t>322,000</a:t>
            </a:r>
          </a:p>
          <a:p>
            <a:r>
              <a:rPr lang="en-US" dirty="0" smtClean="0"/>
              <a:t>		 43,356 (reduction)</a:t>
            </a:r>
          </a:p>
          <a:p>
            <a:endParaRPr lang="en-US" dirty="0" smtClean="0"/>
          </a:p>
          <a:p>
            <a:r>
              <a:rPr lang="en-US" dirty="0" smtClean="0"/>
              <a:t>DPS Current	680,356		20		34,018</a:t>
            </a:r>
          </a:p>
          <a:p>
            <a:r>
              <a:rPr lang="en-US" dirty="0" smtClean="0"/>
              <a:t>DPS FY15		637,000		20		31,850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sz="1200" dirty="0" smtClean="0"/>
              <a:t>*note we use 1 part timer an average 12hrs/week to assist with unclaimed overtime and sub work.</a:t>
            </a:r>
          </a:p>
          <a:p>
            <a:r>
              <a:rPr lang="en-US" sz="1200" dirty="0" smtClean="0"/>
              <a:t>*sqft are gross and not net cleanable.  Space inventory needed to obtain accurate sqft/FTE.</a:t>
            </a:r>
          </a:p>
          <a:p>
            <a:r>
              <a:rPr lang="en-US" sz="1200" dirty="0" smtClean="0"/>
              <a:t>*typically 70-80% of the building is the net cleanable which puts DPS at approx. 23,000sqft/FTE which is</a:t>
            </a:r>
          </a:p>
          <a:p>
            <a:r>
              <a:rPr lang="en-US" sz="1200" dirty="0" smtClean="0"/>
              <a:t>  at level 2 above average cleaning by national industry standards.</a:t>
            </a:r>
          </a:p>
          <a:p>
            <a:r>
              <a:rPr lang="en-US" dirty="0"/>
              <a:t>				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43954" y="304800"/>
            <a:ext cx="4323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DPS </a:t>
            </a:r>
            <a:r>
              <a:rPr lang="en-US" dirty="0"/>
              <a:t>Custodial Services Labor Needs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7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49396704"/>
              </p:ext>
            </p:extLst>
          </p:nvPr>
        </p:nvGraphicFramePr>
        <p:xfrm>
          <a:off x="1219200" y="973241"/>
          <a:ext cx="7086600" cy="5678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71600" y="3886200"/>
            <a:ext cx="2286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u="sng" dirty="0" smtClean="0"/>
          </a:p>
          <a:p>
            <a:endParaRPr lang="en-US" sz="1100" b="1" u="sng" dirty="0"/>
          </a:p>
          <a:p>
            <a:r>
              <a:rPr lang="en-US" sz="1100" b="1" u="sng" dirty="0" smtClean="0"/>
              <a:t>Employees 31.5</a:t>
            </a:r>
            <a:endParaRPr lang="en-US" sz="1100" b="1" u="sng" dirty="0"/>
          </a:p>
          <a:p>
            <a:endParaRPr lang="en-US" sz="1100" b="1" u="sng" dirty="0"/>
          </a:p>
          <a:p>
            <a:r>
              <a:rPr lang="en-US" sz="1100" b="1" u="sng" dirty="0"/>
              <a:t>Scope of Work</a:t>
            </a:r>
          </a:p>
          <a:p>
            <a:r>
              <a:rPr lang="en-US" sz="1100" dirty="0"/>
              <a:t>Corrective Maintenance</a:t>
            </a:r>
          </a:p>
          <a:p>
            <a:r>
              <a:rPr lang="en-US" sz="1100" dirty="0"/>
              <a:t>Preventative Maintenance</a:t>
            </a:r>
          </a:p>
          <a:p>
            <a:r>
              <a:rPr lang="en-US" sz="1100" dirty="0"/>
              <a:t>Project Work</a:t>
            </a:r>
          </a:p>
          <a:p>
            <a:r>
              <a:rPr lang="en-US" sz="1100" dirty="0" smtClean="0"/>
              <a:t>Safety-Building and Department</a:t>
            </a:r>
          </a:p>
          <a:p>
            <a:r>
              <a:rPr lang="en-US" sz="1100" dirty="0" smtClean="0"/>
              <a:t>Air Quality</a:t>
            </a:r>
            <a:endParaRPr lang="en-US" sz="1100" dirty="0"/>
          </a:p>
          <a:p>
            <a:r>
              <a:rPr lang="en-US" sz="1100" dirty="0"/>
              <a:t>Energy Management</a:t>
            </a:r>
          </a:p>
          <a:p>
            <a:r>
              <a:rPr lang="en-US" sz="1100" dirty="0"/>
              <a:t>Capital Improvement Planning</a:t>
            </a:r>
          </a:p>
          <a:p>
            <a:r>
              <a:rPr lang="en-US" sz="1100" dirty="0" smtClean="0"/>
              <a:t>Life </a:t>
            </a:r>
            <a:r>
              <a:rPr lang="en-US" sz="1100" dirty="0"/>
              <a:t>Safety Systems</a:t>
            </a:r>
          </a:p>
          <a:p>
            <a:r>
              <a:rPr lang="en-US" sz="1100" dirty="0"/>
              <a:t>Automation &amp; </a:t>
            </a:r>
            <a:r>
              <a:rPr lang="en-US" sz="1100" dirty="0" smtClean="0"/>
              <a:t>Controls</a:t>
            </a:r>
          </a:p>
          <a:p>
            <a:r>
              <a:rPr lang="en-US" sz="1100" dirty="0" smtClean="0"/>
              <a:t>Building Use FY16 where applicable</a:t>
            </a:r>
          </a:p>
          <a:p>
            <a:r>
              <a:rPr lang="en-US" sz="1100" dirty="0" smtClean="0"/>
              <a:t>Custodial Services FY 16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263645"/>
            <a:ext cx="1880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Town of Duxbury</a:t>
            </a:r>
          </a:p>
          <a:p>
            <a:r>
              <a:rPr lang="en-US" dirty="0">
                <a:latin typeface="Blackadder ITC" panose="04020505051007020D02" pitchFamily="82" charset="0"/>
              </a:rPr>
              <a:t>Facilities Department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7B9899"/>
                </a:solidFill>
                <a:latin typeface="Algerian" pitchFamily="82" charset="0"/>
              </a:rPr>
              <a:t>QUESTIONS?</a:t>
            </a:r>
          </a:p>
        </p:txBody>
      </p:sp>
      <p:sp>
        <p:nvSpPr>
          <p:cNvPr id="45059" name="TextBox 1"/>
          <p:cNvSpPr txBox="1">
            <a:spLocks noChangeArrowheads="1"/>
          </p:cNvSpPr>
          <p:nvPr/>
        </p:nvSpPr>
        <p:spPr bwMode="auto">
          <a:xfrm>
            <a:off x="5720697" y="4953000"/>
            <a:ext cx="3200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1400" b="1" dirty="0" smtClean="0"/>
              <a:t>Brian </a:t>
            </a:r>
            <a:r>
              <a:rPr lang="en-US" altLang="en-US" sz="1400" b="1" dirty="0"/>
              <a:t>J. Cherry</a:t>
            </a:r>
          </a:p>
          <a:p>
            <a:pPr algn="r" eaLnBrk="1" hangingPunct="1"/>
            <a:r>
              <a:rPr lang="en-US" altLang="en-US" sz="1400" dirty="0"/>
              <a:t>Director of Facilities</a:t>
            </a:r>
          </a:p>
          <a:p>
            <a:pPr algn="r" eaLnBrk="1" hangingPunct="1"/>
            <a:r>
              <a:rPr lang="en-US" altLang="en-US" sz="1400" dirty="0" smtClean="0"/>
              <a:t>Town of Duxbury</a:t>
            </a:r>
            <a:endParaRPr lang="en-US" altLang="en-US" sz="1400" b="1" dirty="0"/>
          </a:p>
          <a:p>
            <a:pPr algn="r" eaLnBrk="1" hangingPunct="1"/>
            <a:r>
              <a:rPr lang="en-US" altLang="en-US" sz="1400" dirty="0" smtClean="0">
                <a:solidFill>
                  <a:srgbClr val="FF0000"/>
                </a:solidFill>
                <a:hlinkClick r:id="rId2"/>
              </a:rPr>
              <a:t>cherry@town.duxbury.ma.us</a:t>
            </a:r>
            <a:r>
              <a:rPr lang="en-US" altLang="en-US" sz="1400" dirty="0" smtClean="0">
                <a:solidFill>
                  <a:srgbClr val="FF0000"/>
                </a:solidFill>
              </a:rPr>
              <a:t> </a:t>
            </a:r>
            <a:endParaRPr lang="en-US" altLang="en-US" sz="1400" dirty="0">
              <a:solidFill>
                <a:srgbClr val="FF0000"/>
              </a:solidFill>
            </a:endParaRPr>
          </a:p>
          <a:p>
            <a:pPr algn="r" eaLnBrk="1" hangingPunct="1"/>
            <a:r>
              <a:rPr lang="en-US" altLang="en-US" sz="1400" dirty="0" smtClean="0"/>
              <a:t>781-934-1100 ex 5460 </a:t>
            </a:r>
            <a:endParaRPr lang="en-US" altLang="en-US" sz="1400" dirty="0"/>
          </a:p>
        </p:txBody>
      </p:sp>
      <p:sp>
        <p:nvSpPr>
          <p:cNvPr id="45060" name="Content Placeholder 13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8613775" cy="4724400"/>
          </a:xfrm>
        </p:spPr>
        <p:txBody>
          <a:bodyPr/>
          <a:lstStyle/>
          <a:p>
            <a:endParaRPr lang="en-US" altLang="en-US" dirty="0" smtClean="0"/>
          </a:p>
          <a:p>
            <a:pPr>
              <a:buFont typeface="Wingdings 2" pitchFamily="18" charset="2"/>
              <a:buNone/>
            </a:pPr>
            <a:endParaRPr lang="en-US" altLang="en-US" dirty="0" smtClean="0"/>
          </a:p>
          <a:p>
            <a:pPr>
              <a:buFont typeface="Wingdings 2" pitchFamily="18" charset="2"/>
              <a:buNone/>
            </a:pPr>
            <a:endParaRPr lang="en-US" altLang="en-US" dirty="0" smtClean="0"/>
          </a:p>
        </p:txBody>
      </p:sp>
      <p:pic>
        <p:nvPicPr>
          <p:cNvPr id="45061" name="Picture 14" descr="q-and-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4124235"/>
            <a:ext cx="46858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 smtClean="0"/>
              <a:t>notes</a:t>
            </a:r>
            <a:endParaRPr lang="en-US" sz="1200" u="sng" dirty="0"/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</a:p>
          <a:p>
            <a:r>
              <a:rPr lang="en-US" dirty="0" smtClean="0"/>
              <a:t>_______________________________________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Department </a:t>
            </a:r>
            <a:r>
              <a:rPr lang="en-US" sz="2800" dirty="0" smtClean="0"/>
              <a:t>Scope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Preventative Maintenance</a:t>
            </a:r>
          </a:p>
          <a:p>
            <a:r>
              <a:rPr lang="en-US" sz="2000" dirty="0" smtClean="0"/>
              <a:t>Corrective Maintenance</a:t>
            </a:r>
          </a:p>
          <a:p>
            <a:r>
              <a:rPr lang="en-US" sz="2000" dirty="0" smtClean="0"/>
              <a:t>Project Work</a:t>
            </a:r>
          </a:p>
          <a:p>
            <a:r>
              <a:rPr lang="en-US" sz="2000" dirty="0" smtClean="0"/>
              <a:t>Department and Building Safety</a:t>
            </a:r>
          </a:p>
          <a:p>
            <a:r>
              <a:rPr lang="en-US" sz="2000" dirty="0" smtClean="0"/>
              <a:t>Capital Improvement Planning</a:t>
            </a:r>
          </a:p>
          <a:p>
            <a:r>
              <a:rPr lang="en-US" sz="2000" dirty="0" smtClean="0"/>
              <a:t>Energy Management</a:t>
            </a:r>
          </a:p>
          <a:p>
            <a:r>
              <a:rPr lang="en-US" sz="2000" dirty="0" smtClean="0"/>
              <a:t>Life Safety Systems</a:t>
            </a:r>
          </a:p>
          <a:p>
            <a:r>
              <a:rPr lang="en-US" sz="2000" dirty="0" smtClean="0"/>
              <a:t>Custodial Services (FY16)</a:t>
            </a:r>
          </a:p>
          <a:p>
            <a:r>
              <a:rPr lang="en-US" sz="2000" dirty="0" smtClean="0"/>
              <a:t>Air Quality</a:t>
            </a:r>
          </a:p>
          <a:p>
            <a:r>
              <a:rPr lang="en-US" sz="2000" dirty="0" smtClean="0"/>
              <a:t>Automation &amp; Controls</a:t>
            </a:r>
          </a:p>
          <a:p>
            <a:r>
              <a:rPr lang="en-US" sz="2000" dirty="0" smtClean="0"/>
              <a:t>Building Use (FY16 where applicable)</a:t>
            </a:r>
          </a:p>
          <a:p>
            <a:r>
              <a:rPr lang="en-US" sz="2000" dirty="0" smtClean="0"/>
              <a:t>Grounds work (DPS only, until permanent solution is in place)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9007" y="13716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• </a:t>
            </a:r>
            <a:r>
              <a:rPr lang="en-US" sz="2000" b="1" dirty="0"/>
              <a:t>Boiler Inspections: </a:t>
            </a:r>
            <a:r>
              <a:rPr lang="en-US" sz="2000" dirty="0"/>
              <a:t>Daily, Bi-Yearly, Yearly, and Every Third</a:t>
            </a:r>
          </a:p>
          <a:p>
            <a:r>
              <a:rPr lang="en-US" sz="2000" dirty="0"/>
              <a:t>Year.</a:t>
            </a:r>
          </a:p>
          <a:p>
            <a:r>
              <a:rPr lang="en-US" sz="2000" dirty="0"/>
              <a:t>• </a:t>
            </a:r>
            <a:r>
              <a:rPr lang="en-US" sz="2000" b="1" dirty="0"/>
              <a:t>Pressure Vessel Inspection: </a:t>
            </a:r>
            <a:r>
              <a:rPr lang="en-US" sz="2000" dirty="0"/>
              <a:t>Yearly and Routinely</a:t>
            </a:r>
          </a:p>
          <a:p>
            <a:r>
              <a:rPr lang="en-US" sz="2000" dirty="0"/>
              <a:t>• </a:t>
            </a:r>
            <a:r>
              <a:rPr lang="en-US" sz="2000" b="1" dirty="0"/>
              <a:t>HVAC Controls: </a:t>
            </a:r>
            <a:r>
              <a:rPr lang="en-US" sz="2000" dirty="0"/>
              <a:t>Bi-Yearly and </a:t>
            </a:r>
            <a:r>
              <a:rPr lang="en-US" sz="2000" dirty="0" smtClean="0"/>
              <a:t>Routinely</a:t>
            </a:r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HVAC Mechanical: </a:t>
            </a:r>
            <a:r>
              <a:rPr lang="en-US" sz="2000" dirty="0" smtClean="0"/>
              <a:t>Semi Annual and/or Quarterly</a:t>
            </a:r>
            <a:endParaRPr lang="en-US" sz="2000" dirty="0"/>
          </a:p>
          <a:p>
            <a:r>
              <a:rPr lang="en-US" sz="2000" dirty="0"/>
              <a:t>• </a:t>
            </a:r>
            <a:r>
              <a:rPr lang="en-US" sz="2000" b="1" dirty="0"/>
              <a:t>Back Flow testing: </a:t>
            </a:r>
            <a:r>
              <a:rPr lang="en-US" sz="2000" dirty="0" smtClean="0"/>
              <a:t>DPW water dept.</a:t>
            </a:r>
            <a:endParaRPr lang="en-US" sz="2000" dirty="0"/>
          </a:p>
          <a:p>
            <a:r>
              <a:rPr lang="en-US" sz="2000" dirty="0" smtClean="0"/>
              <a:t>• </a:t>
            </a:r>
            <a:r>
              <a:rPr lang="en-US" sz="2000" b="1" dirty="0"/>
              <a:t>Drains and Grease Trap Cleaning: </a:t>
            </a:r>
            <a:r>
              <a:rPr lang="en-US" sz="2000" dirty="0"/>
              <a:t>Yearly and Routinely</a:t>
            </a:r>
          </a:p>
          <a:p>
            <a:r>
              <a:rPr lang="en-US" sz="2000" dirty="0" smtClean="0"/>
              <a:t>• </a:t>
            </a:r>
            <a:r>
              <a:rPr lang="en-US" sz="2000" b="1" dirty="0"/>
              <a:t>Elevators and Chair Lifts: </a:t>
            </a:r>
            <a:r>
              <a:rPr lang="en-US" sz="2000" dirty="0" smtClean="0"/>
              <a:t>Yearly, Routinely</a:t>
            </a:r>
            <a:endParaRPr lang="en-US" sz="2000" dirty="0"/>
          </a:p>
          <a:p>
            <a:r>
              <a:rPr lang="en-US" sz="2000" dirty="0"/>
              <a:t>• </a:t>
            </a:r>
            <a:r>
              <a:rPr lang="en-US" sz="2000" b="1" dirty="0"/>
              <a:t>Generator Maintenance: </a:t>
            </a:r>
            <a:r>
              <a:rPr lang="en-US" sz="2000" dirty="0"/>
              <a:t>Quarterly, Bi-Yearly, </a:t>
            </a:r>
            <a:r>
              <a:rPr lang="en-US" sz="2000" dirty="0" smtClean="0"/>
              <a:t>Routinely</a:t>
            </a:r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Fire Detection Systems: </a:t>
            </a:r>
            <a:r>
              <a:rPr lang="en-US" sz="2000" dirty="0" smtClean="0"/>
              <a:t>Yearly</a:t>
            </a:r>
            <a:endParaRPr lang="en-US" sz="2000" b="1" dirty="0" smtClean="0"/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Emergency Lighting Systems: </a:t>
            </a:r>
            <a:r>
              <a:rPr lang="en-US" sz="2000" dirty="0" smtClean="0"/>
              <a:t>Yearly</a:t>
            </a:r>
            <a:endParaRPr lang="en-US" sz="2000" b="1" dirty="0" smtClean="0"/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Fire Extinguishers: </a:t>
            </a:r>
            <a:r>
              <a:rPr lang="en-US" sz="2000" dirty="0" smtClean="0"/>
              <a:t>Yearly, monthly</a:t>
            </a:r>
            <a:endParaRPr lang="en-US" sz="2000" b="1" dirty="0" smtClean="0"/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Sprinkler Systems: </a:t>
            </a:r>
            <a:r>
              <a:rPr lang="en-US" sz="2000" dirty="0" smtClean="0"/>
              <a:t>Yearly</a:t>
            </a:r>
            <a:endParaRPr lang="en-US" sz="2000" b="1" dirty="0" smtClean="0"/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Ansul Systems/Hood Cleaning: </a:t>
            </a:r>
            <a:r>
              <a:rPr lang="en-US" sz="2000" dirty="0" smtClean="0"/>
              <a:t>Semi-Annual</a:t>
            </a:r>
          </a:p>
          <a:p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2133600" y="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Facilities </a:t>
            </a:r>
            <a:r>
              <a:rPr lang="en-US" b="1" dirty="0"/>
              <a:t>Preventative Maintenance Plan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8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474345"/>
            <a:ext cx="8001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Facilities Preventative Maintenance </a:t>
            </a:r>
            <a:r>
              <a:rPr lang="en-US" sz="2000" b="1" dirty="0" smtClean="0"/>
              <a:t>Plan continued:</a:t>
            </a:r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Electrical </a:t>
            </a:r>
            <a:r>
              <a:rPr lang="en-US" sz="2000" b="1" dirty="0"/>
              <a:t>Equipment: </a:t>
            </a:r>
            <a:r>
              <a:rPr lang="en-US" sz="2000" dirty="0"/>
              <a:t>Routinely, Bi-yearly and Yearly</a:t>
            </a:r>
          </a:p>
          <a:p>
            <a:r>
              <a:rPr lang="en-US" sz="2000" dirty="0" smtClean="0"/>
              <a:t>• </a:t>
            </a:r>
            <a:r>
              <a:rPr lang="en-US" sz="2000" b="1" dirty="0" smtClean="0"/>
              <a:t>Food Service Support: </a:t>
            </a:r>
            <a:r>
              <a:rPr lang="en-US" sz="2000" dirty="0" smtClean="0"/>
              <a:t>(refrigeration equipment) Semi annual</a:t>
            </a:r>
          </a:p>
          <a:p>
            <a:r>
              <a:rPr lang="en-US" sz="2000" dirty="0"/>
              <a:t>• </a:t>
            </a:r>
            <a:r>
              <a:rPr lang="en-US" sz="2000" b="1" dirty="0" smtClean="0"/>
              <a:t>IT Support</a:t>
            </a:r>
            <a:r>
              <a:rPr lang="en-US" sz="2000" b="1" dirty="0"/>
              <a:t>: </a:t>
            </a:r>
            <a:r>
              <a:rPr lang="en-US" sz="2000" dirty="0" smtClean="0"/>
              <a:t>(data closet HVAC </a:t>
            </a:r>
            <a:r>
              <a:rPr lang="en-US" sz="2000" dirty="0"/>
              <a:t>equipment) Semi </a:t>
            </a:r>
            <a:r>
              <a:rPr lang="en-US" sz="2000" dirty="0" smtClean="0"/>
              <a:t>annual</a:t>
            </a:r>
            <a:endParaRPr lang="en-US" sz="2000" dirty="0"/>
          </a:p>
          <a:p>
            <a:r>
              <a:rPr lang="en-US" sz="2000" dirty="0"/>
              <a:t>• </a:t>
            </a:r>
            <a:r>
              <a:rPr lang="en-US" sz="2000" b="1" dirty="0"/>
              <a:t>Roofing Inspections: </a:t>
            </a:r>
            <a:r>
              <a:rPr lang="en-US" sz="2000" dirty="0"/>
              <a:t>Quarterly and Routinely</a:t>
            </a:r>
          </a:p>
          <a:p>
            <a:r>
              <a:rPr lang="en-US" sz="2000" dirty="0"/>
              <a:t>• </a:t>
            </a:r>
            <a:r>
              <a:rPr lang="en-US" sz="2000" b="1" dirty="0"/>
              <a:t>Integrated Pest Inspections: </a:t>
            </a:r>
            <a:r>
              <a:rPr lang="en-US" sz="2000" dirty="0"/>
              <a:t>Monthly and Routinely</a:t>
            </a:r>
          </a:p>
          <a:p>
            <a:r>
              <a:rPr lang="en-US" sz="2000" dirty="0"/>
              <a:t>• </a:t>
            </a:r>
            <a:r>
              <a:rPr lang="en-US" sz="2000" b="1" dirty="0"/>
              <a:t>Asbestos Management Plan: </a:t>
            </a:r>
            <a:r>
              <a:rPr lang="en-US" sz="2000" dirty="0" smtClean="0"/>
              <a:t>DPS three year, construction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8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143" y="533400"/>
            <a:ext cx="3879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Facilities </a:t>
            </a:r>
            <a:r>
              <a:rPr lang="en-US" b="1" dirty="0" smtClean="0"/>
              <a:t>Corrective Maintenance Plan</a:t>
            </a:r>
            <a:r>
              <a:rPr lang="en-US" b="1" dirty="0"/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1369" y="1524000"/>
            <a:ext cx="883940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Building designee or department head for town and school owned buildings will submit</a:t>
            </a:r>
          </a:p>
          <a:p>
            <a:r>
              <a:rPr lang="en-US" dirty="0" smtClean="0"/>
              <a:t>non-emergency work requests via School Dude facilities management software.  Emergency </a:t>
            </a:r>
          </a:p>
          <a:p>
            <a:r>
              <a:rPr lang="en-US" dirty="0" smtClean="0"/>
              <a:t>work orders will be submitted by phone and then captured afterwards by the facilities</a:t>
            </a:r>
          </a:p>
          <a:p>
            <a:r>
              <a:rPr lang="en-US" dirty="0" smtClean="0"/>
              <a:t>department.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order link to be added to town and school website or designee desktop.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Facilities department will track and report on work orders by trade, cost, technician,</a:t>
            </a:r>
          </a:p>
          <a:p>
            <a:r>
              <a:rPr lang="en-US" dirty="0" smtClean="0"/>
              <a:t> contractor, asset,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Technicians will respond to the work orders  from the LT. Steele field house maintenance</a:t>
            </a:r>
          </a:p>
          <a:p>
            <a:r>
              <a:rPr lang="en-US" dirty="0" smtClean="0"/>
              <a:t> shop.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order requestors will receive email updates of work order status as it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orders must be approved by the facilities department.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data:image/jpeg;base64,/9j/4AAQSkZJRgABAQAAAQABAAD/2wCEAAkGBhQSEBUUExMUFBMRGBUWGBgWFxgYFxgeGRQaGBUYGBYZGyggFxkkGxcVHy8gIycqLCwsFx4yNjAqNSYtLCoBCQoKDgwOGg8PGjEiHyQwKSkqLC00Ly8sLCwtMyw0LC8pKiw0Ni8sLCwpLCwsLCkqLCwsKSwsLCwtKSwsLCwsKf/AABEIAJEBXAMBIgACEQEDEQH/xAAcAAEAAwADAQEAAAAAAAAAAAAABQYHAgMECAH/xABJEAACAQMABgYECAwGAgMBAAABAgMABBEFBhIhMUEHEyJRYXEygZGxMzVCUnJzkqEUFSNTYoKTorKzwdIlNENUg9EWJGPC8Bf/xAAaAQEAAgMBAAAAAAAAAAAAAAAABAUBAgMG/8QAMxEAAgIBAQYCCQQDAQEAAAAAAAECAwQREiExQVFxYbEFEyIzgZGhwfAUIzLRFULxUgb/2gAMAwEAAhEDEQA/ANxpSlAKUpQClKUApSlAKUpQClKUApSlAKUpQClKUApSlAKUpQClKUApSlAKUpQClKUApSlAKUpQClKUApSlAKUpQClKUApSlAKUpQClKUApSofWzWWOwtJLiQFgmAqr6TsxwiDzJ9W+gJio2+1ltIDia6t4ieUksaH95hUBZaOlmUSXrbcjjJhUkW8YOOx1Y3SkY3tJtHOcbIOKk47dEGFVVUdwAA9nCuDuS4HdUt8TuttcrGRgsd7aOx4Ks8RY+QDZqXVgRkHIPdUBLaxyL2kR1PeoYH28ai/xNbWrK0L/AIGWbZURMEjc+kVMB/JuSFbPZ2sZwRxorlzQdL5MulKr9prxZmESSXVvHvZTtyooJU4yuW3qdzA8wwqYtNIxS/ByRyY+Yyt7jXc4HopSlAKUpQClKUApSlAKUpQClKUApSlAKUpQClKUApSlAKUpQClKUApSlAKUpQClKUApSlAKUpQClKUArMOlfTkdxFJawRzTz2MkFxL1agpGAdrDksCSU2jhQ3DfitPqp3UEVrdD8qNq8eVipwG39WFP0Qw2c98qitZvRam0Fq9CCuNebjrIY49Gzh7l9iMzyRxx52S+9kLn0VY4xvxuqYOq97Ps/hFxbIgOeqigaQZwRvklfDgZPGPjg4GK92ktGrNEY2yvolWXAZGUhkdCRgMrAEbsbuYrojn0iFK9dZseTmCUHH6SLNgnjwIHgKjwcOZImp8iA01NLaWsJsbqOYG5jtArQp1a5YxsAItgjYI4eBro01aTQyxPeXck2jixFwAqwmMkYjLNEAxt9ogEZyNxJYZx7b/RM5mgnu7pHSCZSsUUIiiDyZiDtl3ZmzJ87G/zqxXVssiNG6hkkUqyngQRgg+qtZzSknEzGDcWmd+hrG3RmigtEihVUZZESMRSbec7OzvJGBkkcxxqkSawaO0Ppm4RojE12kTtLGMxpnIKtGvogldvaCk5c5wK79VdUbQ2+xLZ27SQvJAzGKMmQRuVR2IG8smyx8SaitYtTLWK4ROpQW16WXZUbPVzLHtBoyu9A0aOCAcZQbt5rNuSq4uWmuhpGhvmaxZX0c0ayROskbjKshDKR4EVW9Ks76TjQFgIlhKsCcZdpmmBHD4OALk8Os8aym0t77QtwrWZM9vPIimNsAMzsFVXHBHJIAlG7OMjgDoGmtJSxziQEwu5kCjAYO7GGO2VXIIVTghsgEZbhnJ2jfXbFSg9Ua+rlFtNGg0qM0FpsXKMcbLozKy9rG52UMrMo20bZJDD3g1J1IT1OLWhDay60xWUYaTLM+QiL6TY48eAG7JqjS9Ls2ezBEB3FmY+0Y91R/SfIx0gQ3BY4wvkck/vFvZXi1L0Lb3U5juJWTdlACF2zneNog8By4n1Vb1Y9Uatua15lHdlXSu9XW9ORedXek6OeRYpYzE7kKpB20Yk4A4AqST3EeNXG6uljQu7BEUZLMcAeus+n6M2guIJbd2kRJomZXxtgCQEsCAAwA5YB3c6jOk/WBpLn8HU4jgxkfOcjOT3gAgDx2q4Oiu2aVT3c/AkrItprbuW/l4kzpTpbjVsQQmQfPc7A9S4JI88VFjpcnzvghx5t781VNCaEku5hFEBtHeSfRUDix8N49tXuLogXZ7Vy214IAPYTmpM68ardL7kSFuZf7UHu+H3JLVfpGW7mWFoWjdtrBDBl7K5OcgEcDyNRV70rvHLIn4Mp6t3TPWEZ2WIzjZ8K7dX9QJrO/ik2lliG2Cw7LLmNgMqTwzgbieNZ9pj/Mz/AFsv8xq1rponN7K1Wi6m9uRkV1raej1fTwNg1M1ra+SRmjEfVsFwGLZyM9wqfnk2UZvmgn2DNZx0XaXhhimEs0UZZ1IDuqk9niNo76uN3rPaGNwLq3JKt/qp3fSqFfVs2NRW4sMe7aqUpPeUsdMD/wC1T9of7Ku2qunTeWwmKBCWYbIOfROOOBWELwrRdEacNroLbU4keR40PczMd/mFDH1VNycaCithb29CuxMyyUm7HuSb5Fh1k6QYLRjGAZpRxVSAF8GfkfAAnwqrSdLs+ezBEB3EsT7d3uqhk8z5kn7zVz0X0W3EsQkeRIiwyEYEtg8NrHonw31v+nopj7Zp+qyb5P1f0082TOi+ltCwFxCUB+Wh2gPNSAQPLPlV9tbpJEV42DowyGByDWB6Y0PJazGKUAMuDu3gg8GU8xVr6LdPGOc27H8nMGZR811GTjuBUHP0RXLIxYbG3WdsbNn6z1dvb4miac1ghtI9uZsZ9FRvZj3KvPz4CqLedLz5PVW6gci7kk+YUbvaaqGsunGu7l5SezkhB81AeyPXxPiTXq1Y1OmvSxQqkaHDO2cZxnZUDicEHlxreGLXXDatOdmbbbPZp/6WO16XpAfyluhH6DlT7CDn7qvGr+s8F4hMTHaXG0jbnXPeOY8RkVlOs+o81kodiskRONtQRsnkGU8M9+/3ZidEaVe2mSaM9pDvHJh8pT4Ebvv5VmWLVbHarMQzbqZ7N352NV1y13axkRFiWTrFLZLFcYOMcDUfq90lvc3UcJgVBISNoOTjCFuGyM8KhulWcPLbuu9Xh2h5FsioXUL4yt/pP/KetIY9bo2mt+jOlmVasnYT3arp4G4UpSqouhSlKAUpSgFKUoBSlKA8WmdLx2tvJPKcRwqXY893Id5JwAO8isL1cWXSd7LpG63R9qNYzvQqVKmHfuMShiD85iTuINWTp50u7CCxiPp5nl8lOzECBxBbbbHMxjFVGItsqpGzHEAscfHZAG92+dIxySeWcDmTCzJy2NiD0b59O3j+dC19G4MsmerXsrmaRq1dfg8gt8kwSZMDFy+w3F4CzEsebqSSfTG7C5tVYgybiBkZwcqcHKnKkEcwQCDyIq4aE6SCiBbxWOz/AK0S7QYci8S9pW79gEbiezwqLS3s6Ser8ywy/Rs6Pah7UfL4dC0awaTiiXZuVItpQUaXfsITuxIRvjBzufgCN5U7OfzR8UxXsXUM0e7Zcx7T4x8pkkCueO8BfKuuPXOykTIuI2Rh3McjmMY3+VZ1prROrom2naSMt8iNJwh8h1e4fRIFSYpPcVc4Tgtprd47jWbGzESlQSSWZmJ4lmOWJ7uO4chgVB66OP8A1E4s1yCPAJDIznyxu/WFQtprtZWcCRWlvKUBwoChFyflM0jbRzzOCaj7HWMS3PW3RCyOOrix8FGCc9WCd+0xC5c42iFGBuFRcmezVLTfuZIji2/ycWkuJYZrlI2jeQgIJYwSTgZZthf3mWvZPoyMXAjkZ3jnEsmxI22m0qhX3PkqpV8hVwoIPeMUrXK725Y4OIQdbIO/OUiUjmPhDjvVaqukoDHEzI8qkI0agOxAWTCsiKSQgYYGFxUf0etmpJ8yVPBnOp3LTRa8eiN31E0f1doDv2ZGZogcdiHOLZBgDAEYU4O8Fjkk5JsVZ30H6wGfR3UscvZN1W/jsEbUXqAyn6laJV+lojzrepWtctTFvVDKQk6DCseBHHZbG/GeB5ZPlWS6Y0DNatszxlc8DxVvosNx8uPhVw1q1vubTSUwicFMRnYcbSZ6td4GQV9RFROsfSBJeQdS0UaAlSSCWJwcjGfR3+dXOMroJc4v6FBlyoscnvUlu7no1Q6QJYHWOdzJAxC5Y5aPJwCGO8qOYPAcO4wmtyEX9znj1rH1Hev3EVH2dk00iRIMvIQo9fPyA3nwFX3pM1VbaF1GpYbIWUDiNkYWTywAD3YHjXZ7Fdq5bSOC9ZbQ9d6i199fkdXRFOomnUkbbohXxCltvH2lrUK+dba5aN1dGKupyrKcEeurRD0oXqrgmJiPlMm/91gPuqPk4krJ7USTiZ0Kq9ia4GxV8+aY/wAzP9bL/MarRqzrNc3WkrfrpWZdp+yOynwT/JG4+ZzVX0x/mZ/rZf5jVvi0uqbT6L7mmbfG+tSiubXkcbTRksoJiikkC7iURmx57I3V3HV66G821wAP/if+2r/0Q/A3H00/hq9XvwT/AEW/hNa25jhNx0NqMCNlam5cT53q0Xyn8SW55C5k+8SY9xqrLwFahqroUXehTCTgs0hU9zB8qfLI3+BNSciagoyfVfci4kHY5RX/AJf2MzgYB1LeiGUnyBGfur6JjcMAQcggEEcCDwNfPN7ZPDI0cilHQ4IPvHeO4jcakdH623cEfVxTsqDgMK2PLaBIHgK55NDuScWdMPJWO5KS4lh6Wp1N1Eo9JIzteGW7IPsJ9dV7VGMtexBeJ63H7F6i7i4Z2LuxZmOSzHJJ8TWj9F+rDITdSqV2hsxAjBwfSfHIHGB4ZPAisz0oo2X00MV65GTtJc9fgjNF4Vr/AEWzqbDZHpJI4bzJyP3SPZVF151Ya0uGYA9RMxZG5AneUPcRvx3jyOIfRmmJrdi0MjRsRg4wQfNSCD6xWbYLIq9l+JrRN4tz214Gu9I0yro2YN8vYVR3t1ikY8sE+o1ipr36V07PckGeVpNngDgAeSqAAfGvZqnqy97OFAPVKQZG5AfNB+ceA9vKlNf6et7T8RkW/qrVsLwPdrohEVgDxFqmfury6hfGVv8ASf8AlPU70trieADcBER+9VO0VpN7eZJo9kvGSRtAkb1K7wCORNK9Z0buaf3M3NV5Or5NfTQ+hKVkX/8AVrz5sH2H/vrQdTNNPdWiyyBQ5Zx2QQNzYG4k1U2406ltSLqnLrulsxJylKVHJYpSlAKUpQCoHXnWY6PsJbkJ1jR7IVeA2ncIpY/NBYE1PV1XdokqNHIqujgqysAVYHiCDxFAfPsl5JcP+ETv1s0gGW3AAcQiAblQZ9fE5NfkkgUEngN+4E/cK6n0cYdKXdlAjGOJmaNdoEquFbGXbh2xz/rXc4KtsOrI43lWGD5jkw8QSPGqe1aWNN6vie99H5NNlMY16J8NPH79ToUztC1wIP8A10UuXLrtFRxKoM8O44rvBqS1b0BJcmdInCRMhSYMCUYupAwoO6TG8kciM5yMLvVq5i2gYJGVN20i7YIHMBcsfZmtdG+Xbt4mMfJcLZ13WJ6aacF11+27iQstlv2kOw/Mj0W+kvPz4+NeJbFyWllGWyQFByNjgQPE8e/cOG+pVWB4eI9m4jzr9rKm0S541c3r8fDXrp+eJF29qcAK2Nh1LD5LDOQy/NyN+7dnPnUlJGGBBAIIwQeBHdXkK7D5HLCn6LHs/ZbPkCa9tJtveYx4KKcfh+eXc6LW32Ae2z5PFmLEAbguTvwK4Xe94E49ZcQD2SBj9wrjcSdU23v2HIDADJDHcrADec7lPH5PjXfocifSFsIztpBtyykDIU7JWNSeTA78fpDuOMN6JzfJN/JETNthTQ6lub3JeD59tNSwdEkhg07fW49CRJH9aSq0fq2Z2+6trrEtQxnWi4xwEUmfsQD31ttWtDcqot80vI8PYtJteJQdcLzRhuHS5jfr02dp4wwO9AVyQcNuI4g4qsNb6Jz8LeAd2yv9tdPSJ8Zz/wDF/JSq5XoqavYT2nwXM8vkX/uSTitzfI0fQesuirTfEku2RguyFnx3ZJ3DwGKnoOkqxY4MjLn50b49ZAIFY6IWxnZbHfg4rrBrEsOE3q2/mbRz7ILRJJdjY59S9H3g6yML2uLQPgfZGVB9Wa8qdEtqDvknI7tpB7krMtF6Vlt5BJC5RhxxwbwYcGHnWz6pa0Jew7QAWRMCRO48iP0Tvx5Ecqi3RupWsZNomY88fIekoJS8yr6M1h0VZuericSKSpcoXbduOGYnHqxUWw0RNKTm625n8hl28twyaqF/8NJ9N/4jXLRfw8X1kf8AGKlqhL2lJ69yE8ptqDjHTXobfq/qzFZq6w7eJCCdo54DG7dUlcAbDZ4YOcccY312V1Xfwb/Rb3VSOTk9WeiUVGOkVuMkCaG+dd//AL1VatVNarGMR2tuZu2x2dtebHJye6slTgKmtTvjC2+sX+tXd2OnB6tvnxPPUZTVi2Ypa6Lci/60ax6NeRobqNneIlchDkc+y6kHHCqlLBognIkvFHcAp965qO1z+MLj6w+4VDUpoSgtJP5mMjJcrGnFPRtcC96L0hoeBgwSaRhwMilseOz6OfHFWy16R7FyB1pQn56MB9rGB6zWNLCxGQrEd4BxXDNYniQnxb+ZmGdOvdGKS7H0NmK4i+RLE48HRh7jVZvOi6zc5USRZ5I+72ODisw0Jp6a0k24Xx3qd6N4MvPz4jvratXNPpeQLKm48HXOSjDip7+8HmCKg21WY2+L3fnEsabqsv2Zx3/nAgrXors1OWMsngz4H7gB++pe70xZ2CBGaOEDhGg7XnsKM+uojX/XM2qiGEjr5Bknj1a8M45sd+B4Z7s5JLKWYsxLMxySxJJPeSeJrrVRO9bVknocrsmvGexVFa8/zmXjWTWrR93IrSR3ZMYKgr1agjOeBbNdGjrXQ8pAL3EJP50gD7SgqPWRVb0boC4uATDC8gHEgYXy2jgZ8M103+jJYG2Zo2jbkGGM+IPBh5VLVUUtiMmviQHdNv1k4J+LX3NSTousiAQ0pB3giQEHyOKsmhNDR2sIii2tgEntHJ3nJ34rI9UNcpLOQKSWt2PaTjs54snceeOf31tEUoZQykFWAII4EEZBFVuVG2D0k9UW+HOmxbUI6Pmc6UpUMnilKUApSlAKUpQGG64xfgms6yHcl4qHJ4dqPqSB39uND+tVpvtHxzLsyKGHLkR4qw3qfEV19OurJms0uo89ZZEliOPVtjaI8VZUbwAavNqxpwXdskoxtejIB8lwO0P6jwIrzvpiqSlG6Pb+vuWWFPc4/E5aHtmsAVibrBcXERYSDLdto4iFZSOCgEZB9GrRp6KRraVYW2Zip6s52csBlRnlkjHrqv6TlCIJCQFgeOVifmxuGf17IbHjXgvdO/hGNqTNq21E+wAssckUjPFcoD6cbqoIxyxjfXT0dKd8Paer1/o2yZqDbff8+5U9MaYeSbakiEcwRVlB7G0ylgJCmz2WK7IPH0RjcK8X4x8U9tWu6uTIFV5BOIj2JimHZSg5kbWzv3gk5KZyd1dWK9BX6Kdi2pS0+H/PIhv/AOgtp/br4Lt/T8yl3ukAXAMqxjZOcFd/aG7tZ7jXO10g52hthgrYBKZzuB+TgbiSKuGwM5wM99eCwGzcXC/OMcn2k2T96V2/xUVonL6Ef/PXtuab17vyIV3aRGRsEMCDhWXj3bzg1our92ZLWN2ILbOHbhll7LN6yCahahNL6yC2sZrdWxKzsi96pJ+UdxjfgKxAPziKq/Svod+qi4PV6r5P8+hIx/TE8ielvJbiwdCMBuNI3178nBRTyPWy7ftCRx/araKp/RVqwbHRsauuzNNmaQcwXA2VPiqBF8wauFS0lFaI4N6vUxTpE+M5/wDi/kpVcqx9InxnP/xfyUquV6Sn3ceyPI3+9n3fmbrqd8X231Se6vBrpqfHcwu6IFuEBZWAwWxv2GxxB4DPA+vPv1O+L7b6pPdUwxwCTwFUTm4WOUep6ZVxsqUZcNEfOINWPo/0qYL+Pf2Zj1TDv2vQ9YbZ9p76rue7hXt0ID+FQY49dFj9otX9kVKDTPMUycZxa6o6b/4aT6b/AMRrlov4eL6yP+MVx0h8NJ9Y/wDGa5aL+Hi+sj/jFP8AUx/v8T6Frqu/g3+i3urtrqu/g3+i3urza4nrnwPnROAqa1O+MLb6xf61CpwFTWp3xhbfWL/WvSW/wl2Z5Kn3ke68z91z+MLj6w+4VDVM65/GFx9YfcKhqxV/CPZGb/eS7vzNv1C+Lrf6J/jauGt2qEd3CxCKs6glHAwSRvCseanhv4ZzXPUL4ut/on+Nqn6opzcLW49WelhCM6Yxlw0XkfONXDov0sYrzqiexcKR+sgLKfYHHrqqXjgyuRwLuR5FjipHVJSb2ELxLH+Bs/dV3clKtp9DzlEnC6LXU8umtJG4uJZj/qMSPo8EHqUAV4wpJwOJ3D11xTgK7IoyzBQMliAB3knAHtrqkorRHFtyer5n0FYWqQxJEmAkYCgeX9edQPSJYJLYSE42ocSKeYwe0PWpI9ndWbf+A33+2b7Uf99P/Ar7/bN9qP8AuqrhjwjJS9Yvp/ZcTyrJwcPVPThz/ogq17ou0kZLLYY5MDlB9EgMvs2iPICs/wD/AAS+/wBs32o/7qvnRpoOe2SYTxmMuyFQSpzgHJ7JNdsycJVbmjjgV2Qu3xaW/kXSlKVTF+KUpQClKUApSlAcJYgylWAKsCCDvBBGCCO7FYDpbRkugNIHCs1hcnsHjuHyfrU3/SXvPD6Brw6b0JDdwNBOgeNxvHMHkynirA7wRXOyuNkXCS1TNoycXqjI9b7vr7SLqe3BcSRiR0yQIxljnHAEqFOe8g1G6VmPU9gjtFFyOSs4ViPJScV+aX1Wv9BO8kObmxJJJwSFHfKo+DYfnF7JxvxuAgtG6bia2ILgTFutba3BnMm2WXkQccBW/omt4sZ07tOKlzfg14HDP/dcbFr25ItaLgAdwxXKvwHIz31+16UohXjgi/Lyt3rEvs2z/wDYV6pJAoJYgAbyTuAqvX+t0MIbZPWOxzuOFG4KMvw4KNwzvrnZOMNHJnSuEpaqKJq/v0hQu5wB7SeQA5muvoz1QfSV4b64TFtCwKDlI6HsKPnIhALHgW3d4HZqp0XXWkZFuNIbUNuN4jwVkkHcq5zEh5se0fDcRuFpaJFGscaqkcYCqqjAUDgAKqcjIdr0XAtcehVLV8TupSlRSSYp0ifGc/8AxfyUquVYukQ/4nP/AMX8lKrm1Xo6fdx7I8lf72fd+Zr2rOuFpFZQI86K6RqGG/IIG8bhUXrd0kxPC0VqWYyAqZCCoUHcdkHBLY3cBjNZrtU2hXBYcFLae8ky9IWOGwtFyFWjo60QZr5Gx2Lf8ox8eCDz2t/6pqP0HqpcXZHVxkIeMjZVAO/PyvJc1sOrWrsdnCI03k73c8XPf4DkBy9prGVkRhFxT3s2wsWU5qbW5b+5imnbYx3U6EYKyyD1bRIPrBB9deSKUqwYcVIYeYORWn9IepLTt+EW67UmAJEHFwNwZe9gN2OYA7sHLmUgkEEEHBB3EEcQRyNdqLY2QTXxI+TTKmxp/A37QunIrqJZI2BBAyM9pTjerDkRVf1411jgieKJw07gr2Tnq8jBZjyOOA8uVZBVi1X1Mlu+2QY4FyS+MbWOUfefHgPuqJ+krre3J7ics+21erhHf1/OBXRUzqd8YW31i/1qFVt1TOpx/wAQtvrF/rU+3+EuzK2n3ke68zlrn8YXH1h9wqGqY1zP+IXH1h9wqG2qxV/CPZC/3su78zWdT9bbSGxhSSdFdFOVOcjtE8hXk1p6TIjC0doWd3BXrCpVUB3EgMAS3duxz8KzHaptDvrgsOG3tvfzJTz7NjYWi3aeIFXXos0QZLozEdi3U4P6bjAHjhdr2iojQGpdxdkFUMcR4yOCFx+iOLny3eIrYtCaGjtYViiHZXeSeLE8WY8ya55eRGMXBPezpg4spTVkluX1Mb1y0Kba8kTGEcmSM8irHOB5HK+rxqErdtZ9WI72LYfsuu9HA3qf6qeY5+YBrH9O6rXFoT1qHY5SLvQ92/5PkcVvjZEbIpPic8zFlVJyS9nyL3qx0nRMipdkpIuB1mCUfxOB2T38vEcBZW1wswM/hUPqdSfYN9YQDTNazwa5PVbjev0lZGOj0ZsS9Jds1xHFHtMJGCmQgqq53LuYZOWwOAAznNW2sE0Lq1cXZxDGSPnnsoP1/wCgya2TStxNDZ5DBpkQ5YLuZhGSML+k4Vcfpd+KhZNEINRg95YYmRZZGUrFu5EvSovV+8kkjPWekpIO7GCGZSPHcFPP0uJ41KVDa0ehYRe0tRSlKwZFKUoBSlKAUpSgFUrWLoh0fdkt1Zt5G3l4CEyeJLJgoxPMlc+NXWlAYtP0CXEZ/wDW0gAvIMjp7Sj4PsFdA6H9Lk4N5AF7xJKT7OrHvrcKVspSXBmHFPijGrToAkcg3V+WA5IhLep5XOPs1fNWejSxsSGih25V/wBWXtyZ7wSMJ+qBVppWpkUpSgFKUoDyzaLhdizxRsx4lkUk7sDJI7q4fiS3/MQ/s0/6r20rO0+prsroeL8SW/5iH9mn/Vc4tFQqcrDGp8EUe4V6qU2n1GyugpSlYNhXiv8AQkE/wsMch72UE+3iK9tKym1vRhpNaMh4NT7NDlbaLI71De/NS+yMYxu4Yr9pWXJy4sxGEY8FoeL8SW/5iH9mn/Vco9EQqQVhiBG8EIoI8iBur10ptPqNldDySaJhYlmhiZjvJKKSfMkb64/iS3/MQ/s0/wCq9tKbT6jZXQ8X4kt/zEP7NP8AquyHRsSHKxRqf0UUe4V6aVjafUbK6ClKVg2FCKUoCMuNWLWQ5e2hJPPq1z7cV+QarWiHK20II59WufaRUpSt9uXDU09XDXXRH4Biv0ilK0Nz8VcbhuFftKUApSlAKUpQClKUApSlAKUpQClKUApSlAKUpQClKUApSlAKUpQClKUApSlAKUpQClKUApSlAKUpQClKUApSlAKUpQClKUApSlAKUpQClKUApSlAKUpQClKUApSlAKUpQClKUApSlAKUpQClKUApSlAKUpQClKUApSlAKUpQClKUApSlAKUpQClKUApSlAKUpQClKUB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BUUExMUFBMRGBUWGBgWFxgYFxgeGRQaGBUYGBYZGyggFxkkGxcVHy8gIycqLCwsFx4yNjAqNSYtLCoBCQoKDgwOGg8PGjEiHyQwKSkqLC00Ly8sLCwtMyw0LC8pKiw0Ni8sLCwpLCwsLCkqLCwsKSwsLCwtKSwsLCwsKf/AABEIAJEBXAMBIgACEQEDEQH/xAAcAAEAAwADAQEAAAAAAAAAAAAABQYHAgMECAH/xABJEAACAQMABgYECAwGAgMBAAABAgMABBEFBhIhMUEHEyJRYXEygZGxMzVCUnJzkqEUFSNTYoKTorKzwdIlNENUg9EWJGPC8Bf/xAAaAQEAAgMBAAAAAAAAAAAAAAAABAUBAgMG/8QAMxEAAgIBAQYCCQQDAQEAAAAAAAECAwQREiExQVFxYbEFEyIzgZGhwfAUIzLRFULxUgb/2gAMAwEAAhEDEQA/ANxpSlAKUpQClKUApSlAKUpQClKUApSlAKUpQClKUApSlAKUpQClKUApSlAKUpQClKUApSlAKUpQClKUApSlAKUpQClKUApSlAKUpQClKUApSofWzWWOwtJLiQFgmAqr6TsxwiDzJ9W+gJio2+1ltIDia6t4ieUksaH95hUBZaOlmUSXrbcjjJhUkW8YOOx1Y3SkY3tJtHOcbIOKk47dEGFVVUdwAA9nCuDuS4HdUt8TuttcrGRgsd7aOx4Ks8RY+QDZqXVgRkHIPdUBLaxyL2kR1PeoYH28ai/xNbWrK0L/AIGWbZURMEjc+kVMB/JuSFbPZ2sZwRxorlzQdL5MulKr9prxZmESSXVvHvZTtyooJU4yuW3qdzA8wwqYtNIxS/ByRyY+Yyt7jXc4HopSlAKUpQClKUApSlAKUpQClKUApSlAKUpQClKUApSlAKUpQClKUApSlAKUpQClKUApSlAKUpQClKUArMOlfTkdxFJawRzTz2MkFxL1agpGAdrDksCSU2jhQ3DfitPqp3UEVrdD8qNq8eVipwG39WFP0Qw2c98qitZvRam0Fq9CCuNebjrIY49Gzh7l9iMzyRxx52S+9kLn0VY4xvxuqYOq97Ps/hFxbIgOeqigaQZwRvklfDgZPGPjg4GK92ktGrNEY2yvolWXAZGUhkdCRgMrAEbsbuYrojn0iFK9dZseTmCUHH6SLNgnjwIHgKjwcOZImp8iA01NLaWsJsbqOYG5jtArQp1a5YxsAItgjYI4eBro01aTQyxPeXck2jixFwAqwmMkYjLNEAxt9ogEZyNxJYZx7b/RM5mgnu7pHSCZSsUUIiiDyZiDtl3ZmzJ87G/zqxXVssiNG6hkkUqyngQRgg+qtZzSknEzGDcWmd+hrG3RmigtEihVUZZESMRSbec7OzvJGBkkcxxqkSawaO0Ppm4RojE12kTtLGMxpnIKtGvogldvaCk5c5wK79VdUbQ2+xLZ27SQvJAzGKMmQRuVR2IG8smyx8SaitYtTLWK4ROpQW16WXZUbPVzLHtBoyu9A0aOCAcZQbt5rNuSq4uWmuhpGhvmaxZX0c0ayROskbjKshDKR4EVW9Ks76TjQFgIlhKsCcZdpmmBHD4OALk8Os8aym0t77QtwrWZM9vPIimNsAMzsFVXHBHJIAlG7OMjgDoGmtJSxziQEwu5kCjAYO7GGO2VXIIVTghsgEZbhnJ2jfXbFSg9Ua+rlFtNGg0qM0FpsXKMcbLozKy9rG52UMrMo20bZJDD3g1J1IT1OLWhDay60xWUYaTLM+QiL6TY48eAG7JqjS9Ls2ezBEB3FmY+0Y91R/SfIx0gQ3BY4wvkck/vFvZXi1L0Lb3U5juJWTdlACF2zneNog8By4n1Vb1Y9Uatua15lHdlXSu9XW9ORedXek6OeRYpYzE7kKpB20Yk4A4AqST3EeNXG6uljQu7BEUZLMcAeus+n6M2guIJbd2kRJomZXxtgCQEsCAAwA5YB3c6jOk/WBpLn8HU4jgxkfOcjOT3gAgDx2q4Oiu2aVT3c/AkrItprbuW/l4kzpTpbjVsQQmQfPc7A9S4JI88VFjpcnzvghx5t781VNCaEku5hFEBtHeSfRUDix8N49tXuLogXZ7Vy214IAPYTmpM68ardL7kSFuZf7UHu+H3JLVfpGW7mWFoWjdtrBDBl7K5OcgEcDyNRV70rvHLIn4Mp6t3TPWEZ2WIzjZ8K7dX9QJrO/ik2lliG2Cw7LLmNgMqTwzgbieNZ9pj/Mz/AFsv8xq1rponN7K1Wi6m9uRkV1raej1fTwNg1M1ra+SRmjEfVsFwGLZyM9wqfnk2UZvmgn2DNZx0XaXhhimEs0UZZ1IDuqk9niNo76uN3rPaGNwLq3JKt/qp3fSqFfVs2NRW4sMe7aqUpPeUsdMD/wC1T9of7Ku2qunTeWwmKBCWYbIOfROOOBWELwrRdEacNroLbU4keR40PczMd/mFDH1VNycaCithb29CuxMyyUm7HuSb5Fh1k6QYLRjGAZpRxVSAF8GfkfAAnwqrSdLs+ezBEB3EsT7d3uqhk8z5kn7zVz0X0W3EsQkeRIiwyEYEtg8NrHonw31v+nopj7Zp+qyb5P1f0082TOi+ltCwFxCUB+Wh2gPNSAQPLPlV9tbpJEV42DowyGByDWB6Y0PJazGKUAMuDu3gg8GU8xVr6LdPGOc27H8nMGZR811GTjuBUHP0RXLIxYbG3WdsbNn6z1dvb4miac1ghtI9uZsZ9FRvZj3KvPz4CqLedLz5PVW6gci7kk+YUbvaaqGsunGu7l5SezkhB81AeyPXxPiTXq1Y1OmvSxQqkaHDO2cZxnZUDicEHlxreGLXXDatOdmbbbPZp/6WO16XpAfyluhH6DlT7CDn7qvGr+s8F4hMTHaXG0jbnXPeOY8RkVlOs+o81kodiskRONtQRsnkGU8M9+/3ZidEaVe2mSaM9pDvHJh8pT4Ebvv5VmWLVbHarMQzbqZ7N352NV1y13axkRFiWTrFLZLFcYOMcDUfq90lvc3UcJgVBISNoOTjCFuGyM8KhulWcPLbuu9Xh2h5FsioXUL4yt/pP/KetIY9bo2mt+jOlmVasnYT3arp4G4UpSqouhSlKAUpSgFKUoBSlKA8WmdLx2tvJPKcRwqXY893Id5JwAO8isL1cWXSd7LpG63R9qNYzvQqVKmHfuMShiD85iTuINWTp50u7CCxiPp5nl8lOzECBxBbbbHMxjFVGItsqpGzHEAscfHZAG92+dIxySeWcDmTCzJy2NiD0b59O3j+dC19G4MsmerXsrmaRq1dfg8gt8kwSZMDFy+w3F4CzEsebqSSfTG7C5tVYgybiBkZwcqcHKnKkEcwQCDyIq4aE6SCiBbxWOz/AK0S7QYci8S9pW79gEbiezwqLS3s6Ser8ywy/Rs6Pah7UfL4dC0awaTiiXZuVItpQUaXfsITuxIRvjBzufgCN5U7OfzR8UxXsXUM0e7Zcx7T4x8pkkCueO8BfKuuPXOykTIuI2Rh3McjmMY3+VZ1prROrom2naSMt8iNJwh8h1e4fRIFSYpPcVc4Tgtprd47jWbGzESlQSSWZmJ4lmOWJ7uO4chgVB66OP8A1E4s1yCPAJDIznyxu/WFQtprtZWcCRWlvKUBwoChFyflM0jbRzzOCaj7HWMS3PW3RCyOOrix8FGCc9WCd+0xC5c42iFGBuFRcmezVLTfuZIji2/ycWkuJYZrlI2jeQgIJYwSTgZZthf3mWvZPoyMXAjkZ3jnEsmxI22m0qhX3PkqpV8hVwoIPeMUrXK725Y4OIQdbIO/OUiUjmPhDjvVaqukoDHEzI8qkI0agOxAWTCsiKSQgYYGFxUf0etmpJ8yVPBnOp3LTRa8eiN31E0f1doDv2ZGZogcdiHOLZBgDAEYU4O8Fjkk5JsVZ30H6wGfR3UscvZN1W/jsEbUXqAyn6laJV+lojzrepWtctTFvVDKQk6DCseBHHZbG/GeB5ZPlWS6Y0DNatszxlc8DxVvosNx8uPhVw1q1vubTSUwicFMRnYcbSZ6td4GQV9RFROsfSBJeQdS0UaAlSSCWJwcjGfR3+dXOMroJc4v6FBlyoscnvUlu7no1Q6QJYHWOdzJAxC5Y5aPJwCGO8qOYPAcO4wmtyEX9znj1rH1Hev3EVH2dk00iRIMvIQo9fPyA3nwFX3pM1VbaF1GpYbIWUDiNkYWTywAD3YHjXZ7Fdq5bSOC9ZbQ9d6i199fkdXRFOomnUkbbohXxCltvH2lrUK+dba5aN1dGKupyrKcEeurRD0oXqrgmJiPlMm/91gPuqPk4krJ7USTiZ0Kq9ia4GxV8+aY/wAzP9bL/MarRqzrNc3WkrfrpWZdp+yOynwT/JG4+ZzVX0x/mZ/rZf5jVvi0uqbT6L7mmbfG+tSiubXkcbTRksoJiikkC7iURmx57I3V3HV66G821wAP/if+2r/0Q/A3H00/hq9XvwT/AEW/hNa25jhNx0NqMCNlam5cT53q0Xyn8SW55C5k+8SY9xqrLwFahqroUXehTCTgs0hU9zB8qfLI3+BNSciagoyfVfci4kHY5RX/AJf2MzgYB1LeiGUnyBGfur6JjcMAQcggEEcCDwNfPN7ZPDI0cilHQ4IPvHeO4jcakdH623cEfVxTsqDgMK2PLaBIHgK55NDuScWdMPJWO5KS4lh6Wp1N1Eo9JIzteGW7IPsJ9dV7VGMtexBeJ63H7F6i7i4Z2LuxZmOSzHJJ8TWj9F+rDITdSqV2hsxAjBwfSfHIHGB4ZPAisz0oo2X00MV65GTtJc9fgjNF4Vr/AEWzqbDZHpJI4bzJyP3SPZVF151Ya0uGYA9RMxZG5AneUPcRvx3jyOIfRmmJrdi0MjRsRg4wQfNSCD6xWbYLIq9l+JrRN4tz214Gu9I0yro2YN8vYVR3t1ikY8sE+o1ipr36V07PckGeVpNngDgAeSqAAfGvZqnqy97OFAPVKQZG5AfNB+ceA9vKlNf6et7T8RkW/qrVsLwPdrohEVgDxFqmfury6hfGVv8ASf8AlPU70trieADcBER+9VO0VpN7eZJo9kvGSRtAkb1K7wCORNK9Z0buaf3M3NV5Or5NfTQ+hKVkX/8AVrz5sH2H/vrQdTNNPdWiyyBQ5Zx2QQNzYG4k1U2406ltSLqnLrulsxJylKVHJYpSlAKUpQCoHXnWY6PsJbkJ1jR7IVeA2ncIpY/NBYE1PV1XdokqNHIqujgqysAVYHiCDxFAfPsl5JcP+ETv1s0gGW3AAcQiAblQZ9fE5NfkkgUEngN+4E/cK6n0cYdKXdlAjGOJmaNdoEquFbGXbh2xz/rXc4KtsOrI43lWGD5jkw8QSPGqe1aWNN6vie99H5NNlMY16J8NPH79ToUztC1wIP8A10UuXLrtFRxKoM8O44rvBqS1b0BJcmdInCRMhSYMCUYupAwoO6TG8kciM5yMLvVq5i2gYJGVN20i7YIHMBcsfZmtdG+Xbt4mMfJcLZ13WJ6aacF11+27iQstlv2kOw/Mj0W+kvPz4+NeJbFyWllGWyQFByNjgQPE8e/cOG+pVWB4eI9m4jzr9rKm0S541c3r8fDXrp+eJF29qcAK2Nh1LD5LDOQy/NyN+7dnPnUlJGGBBAIIwQeBHdXkK7D5HLCn6LHs/ZbPkCa9tJtveYx4KKcfh+eXc6LW32Ae2z5PFmLEAbguTvwK4Xe94E49ZcQD2SBj9wrjcSdU23v2HIDADJDHcrADec7lPH5PjXfocifSFsIztpBtyykDIU7JWNSeTA78fpDuOMN6JzfJN/JETNthTQ6lub3JeD59tNSwdEkhg07fW49CRJH9aSq0fq2Z2+6trrEtQxnWi4xwEUmfsQD31ttWtDcqot80vI8PYtJteJQdcLzRhuHS5jfr02dp4wwO9AVyQcNuI4g4qsNb6Jz8LeAd2yv9tdPSJ8Zz/wDF/JSq5XoqavYT2nwXM8vkX/uSTitzfI0fQesuirTfEku2RguyFnx3ZJ3DwGKnoOkqxY4MjLn50b49ZAIFY6IWxnZbHfg4rrBrEsOE3q2/mbRz7ILRJJdjY59S9H3g6yML2uLQPgfZGVB9Wa8qdEtqDvknI7tpB7krMtF6Vlt5BJC5RhxxwbwYcGHnWz6pa0Jew7QAWRMCRO48iP0Tvx5Ecqi3RupWsZNomY88fIekoJS8yr6M1h0VZuericSKSpcoXbduOGYnHqxUWw0RNKTm625n8hl28twyaqF/8NJ9N/4jXLRfw8X1kf8AGKlqhL2lJ69yE8ptqDjHTXobfq/qzFZq6w7eJCCdo54DG7dUlcAbDZ4YOcccY312V1Xfwb/Rb3VSOTk9WeiUVGOkVuMkCaG+dd//AL1VatVNarGMR2tuZu2x2dtebHJye6slTgKmtTvjC2+sX+tXd2OnB6tvnxPPUZTVi2Ypa6Lci/60ax6NeRobqNneIlchDkc+y6kHHCqlLBognIkvFHcAp965qO1z+MLj6w+4VDUpoSgtJP5mMjJcrGnFPRtcC96L0hoeBgwSaRhwMilseOz6OfHFWy16R7FyB1pQn56MB9rGB6zWNLCxGQrEd4BxXDNYniQnxb+ZmGdOvdGKS7H0NmK4i+RLE48HRh7jVZvOi6zc5USRZ5I+72ODisw0Jp6a0k24Xx3qd6N4MvPz4jvratXNPpeQLKm48HXOSjDip7+8HmCKg21WY2+L3fnEsabqsv2Zx3/nAgrXors1OWMsngz4H7gB++pe70xZ2CBGaOEDhGg7XnsKM+uojX/XM2qiGEjr5Bknj1a8M45sd+B4Z7s5JLKWYsxLMxySxJJPeSeJrrVRO9bVknocrsmvGexVFa8/zmXjWTWrR93IrSR3ZMYKgr1agjOeBbNdGjrXQ8pAL3EJP50gD7SgqPWRVb0boC4uATDC8gHEgYXy2jgZ8M103+jJYG2Zo2jbkGGM+IPBh5VLVUUtiMmviQHdNv1k4J+LX3NSTousiAQ0pB3giQEHyOKsmhNDR2sIii2tgEntHJ3nJ34rI9UNcpLOQKSWt2PaTjs54snceeOf31tEUoZQykFWAII4EEZBFVuVG2D0k9UW+HOmxbUI6Pmc6UpUMnilKUApSlAKUpQGG64xfgms6yHcl4qHJ4dqPqSB39uND+tVpvtHxzLsyKGHLkR4qw3qfEV19OurJms0uo89ZZEliOPVtjaI8VZUbwAavNqxpwXdskoxtejIB8lwO0P6jwIrzvpiqSlG6Pb+vuWWFPc4/E5aHtmsAVibrBcXERYSDLdto4iFZSOCgEZB9GrRp6KRraVYW2Zip6s52csBlRnlkjHrqv6TlCIJCQFgeOVifmxuGf17IbHjXgvdO/hGNqTNq21E+wAssckUjPFcoD6cbqoIxyxjfXT0dKd8Paer1/o2yZqDbff8+5U9MaYeSbakiEcwRVlB7G0ylgJCmz2WK7IPH0RjcK8X4x8U9tWu6uTIFV5BOIj2JimHZSg5kbWzv3gk5KZyd1dWK9BX6Kdi2pS0+H/PIhv/AOgtp/br4Lt/T8yl3ukAXAMqxjZOcFd/aG7tZ7jXO10g52hthgrYBKZzuB+TgbiSKuGwM5wM99eCwGzcXC/OMcn2k2T96V2/xUVonL6Ef/PXtuab17vyIV3aRGRsEMCDhWXj3bzg1our92ZLWN2ILbOHbhll7LN6yCahahNL6yC2sZrdWxKzsi96pJ+UdxjfgKxAPziKq/Svod+qi4PV6r5P8+hIx/TE8ielvJbiwdCMBuNI3178nBRTyPWy7ftCRx/araKp/RVqwbHRsauuzNNmaQcwXA2VPiqBF8wauFS0lFaI4N6vUxTpE+M5/wDi/kpVcqx9InxnP/xfyUquV6Sn3ceyPI3+9n3fmbrqd8X231Se6vBrpqfHcwu6IFuEBZWAwWxv2GxxB4DPA+vPv1O+L7b6pPdUwxwCTwFUTm4WOUep6ZVxsqUZcNEfOINWPo/0qYL+Pf2Zj1TDv2vQ9YbZ9p76rue7hXt0ID+FQY49dFj9otX9kVKDTPMUycZxa6o6b/4aT6b/AMRrlov4eL6yP+MVx0h8NJ9Y/wDGa5aL+Hi+sj/jFP8AUx/v8T6Frqu/g3+i3urtrqu/g3+i3urza4nrnwPnROAqa1O+MLb6xf61CpwFTWp3xhbfWL/WvSW/wl2Z5Kn3ke68z91z+MLj6w+4VDVM65/GFx9YfcKhqxV/CPZGb/eS7vzNv1C+Lrf6J/jauGt2qEd3CxCKs6glHAwSRvCseanhv4ZzXPUL4ut/on+Nqn6opzcLW49WelhCM6Yxlw0XkfONXDov0sYrzqiexcKR+sgLKfYHHrqqXjgyuRwLuR5FjipHVJSb2ELxLH+Bs/dV3clKtp9DzlEnC6LXU8umtJG4uJZj/qMSPo8EHqUAV4wpJwOJ3D11xTgK7IoyzBQMliAB3knAHtrqkorRHFtyer5n0FYWqQxJEmAkYCgeX9edQPSJYJLYSE42ocSKeYwe0PWpI9ndWbf+A33+2b7Uf99P/Ar7/bN9qP8AuqrhjwjJS9Yvp/ZcTyrJwcPVPThz/ogq17ou0kZLLYY5MDlB9EgMvs2iPICs/wD/AAS+/wBs32o/7qvnRpoOe2SYTxmMuyFQSpzgHJ7JNdsycJVbmjjgV2Qu3xaW/kXSlKVTF+KUpQClKUApSlAcJYgylWAKsCCDvBBGCCO7FYDpbRkugNIHCs1hcnsHjuHyfrU3/SXvPD6Brw6b0JDdwNBOgeNxvHMHkynirA7wRXOyuNkXCS1TNoycXqjI9b7vr7SLqe3BcSRiR0yQIxljnHAEqFOe8g1G6VmPU9gjtFFyOSs4ViPJScV+aX1Wv9BO8kObmxJJJwSFHfKo+DYfnF7JxvxuAgtG6bia2ILgTFutba3BnMm2WXkQccBW/omt4sZ07tOKlzfg14HDP/dcbFr25ItaLgAdwxXKvwHIz31+16UohXjgi/Lyt3rEvs2z/wDYV6pJAoJYgAbyTuAqvX+t0MIbZPWOxzuOFG4KMvw4KNwzvrnZOMNHJnSuEpaqKJq/v0hQu5wB7SeQA5muvoz1QfSV4b64TFtCwKDlI6HsKPnIhALHgW3d4HZqp0XXWkZFuNIbUNuN4jwVkkHcq5zEh5se0fDcRuFpaJFGscaqkcYCqqjAUDgAKqcjIdr0XAtcehVLV8TupSlRSSYp0ifGc/8AxfyUquVYukQ/4nP/AMX8lKrm1Xo6fdx7I8lf72fd+Zr2rOuFpFZQI86K6RqGG/IIG8bhUXrd0kxPC0VqWYyAqZCCoUHcdkHBLY3cBjNZrtU2hXBYcFLae8ky9IWOGwtFyFWjo60QZr5Gx2Lf8ox8eCDz2t/6pqP0HqpcXZHVxkIeMjZVAO/PyvJc1sOrWrsdnCI03k73c8XPf4DkBy9prGVkRhFxT3s2wsWU5qbW5b+5imnbYx3U6EYKyyD1bRIPrBB9deSKUqwYcVIYeYORWn9IepLTt+EW67UmAJEHFwNwZe9gN2OYA7sHLmUgkEEEHBB3EEcQRyNdqLY2QTXxI+TTKmxp/A37QunIrqJZI2BBAyM9pTjerDkRVf1411jgieKJw07gr2Tnq8jBZjyOOA8uVZBVi1X1Mlu+2QY4FyS+MbWOUfefHgPuqJ+krre3J7ics+21erhHf1/OBXRUzqd8YW31i/1qFVt1TOpx/wAQtvrF/rU+3+EuzK2n3ke68zlrn8YXH1h9wqGqY1zP+IXH1h9wqG2qxV/CPZC/3su78zWdT9bbSGxhSSdFdFOVOcjtE8hXk1p6TIjC0doWd3BXrCpVUB3EgMAS3duxz8KzHaptDvrgsOG3tvfzJTz7NjYWi3aeIFXXos0QZLozEdi3U4P6bjAHjhdr2iojQGpdxdkFUMcR4yOCFx+iOLny3eIrYtCaGjtYViiHZXeSeLE8WY8ya55eRGMXBPezpg4spTVkluX1Mb1y0Kba8kTGEcmSM8irHOB5HK+rxqErdtZ9WI72LYfsuu9HA3qf6qeY5+YBrH9O6rXFoT1qHY5SLvQ92/5PkcVvjZEbIpPic8zFlVJyS9nyL3qx0nRMipdkpIuB1mCUfxOB2T38vEcBZW1wswM/hUPqdSfYN9YQDTNazwa5PVbjev0lZGOj0ZsS9Jds1xHFHtMJGCmQgqq53LuYZOWwOAAznNW2sE0Lq1cXZxDGSPnnsoP1/wCgya2TStxNDZ5DBpkQ5YLuZhGSML+k4Vcfpd+KhZNEINRg95YYmRZZGUrFu5EvSovV+8kkjPWekpIO7GCGZSPHcFPP0uJ41KVDa0ehYRe0tRSlKwZFKUoBSlKAUpSgFUrWLoh0fdkt1Zt5G3l4CEyeJLJgoxPMlc+NXWlAYtP0CXEZ/wDW0gAvIMjp7Sj4PsFdA6H9Lk4N5AF7xJKT7OrHvrcKVspSXBmHFPijGrToAkcg3V+WA5IhLep5XOPs1fNWejSxsSGih25V/wBWXtyZ7wSMJ+qBVppWpkUpSgFKUoDyzaLhdizxRsx4lkUk7sDJI7q4fiS3/MQ/s0/6r20rO0+prsroeL8SW/5iH9mn/Vc4tFQqcrDGp8EUe4V6qU2n1GyugpSlYNhXiv8AQkE/wsMch72UE+3iK9tKym1vRhpNaMh4NT7NDlbaLI71De/NS+yMYxu4Yr9pWXJy4sxGEY8FoeL8SW/5iH9mn/Vco9EQqQVhiBG8EIoI8iBur10ptPqNldDySaJhYlmhiZjvJKKSfMkb64/iS3/MQ/s0/wCq9tKbT6jZXQ8X4kt/zEP7NP8AquyHRsSHKxRqf0UUe4V6aVjafUbK6ClKVg2FCKUoCMuNWLWQ5e2hJPPq1z7cV+QarWiHK20II59WufaRUpSt9uXDU09XDXXRH4Biv0ilK0Nz8VcbhuFftKUApSlAKUpQClKUApSlAKUpQClKUApSlAKUpQClKUApSlAKUpQClKUApSlAKUpQClKUApSlAKUpQClKUApSlAKUpQClKUApSlAKUpQClKUApSlAKUpQClKUApSlAKUpQClKUApSlAKUpQClKUApSlAKUpQClKUApSlAKUpQClKUApSlAKUpQClKUApSlAKUpQClKUB//9k=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7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609600"/>
            <a:ext cx="6097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 Dude Facilities Management Software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198" y="2057400"/>
            <a:ext cx="73914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Current School Dude Solutions  Renewal		Annual	$6,681.00</a:t>
            </a:r>
          </a:p>
          <a:p>
            <a:r>
              <a:rPr lang="en-US" sz="1400" dirty="0" smtClean="0"/>
              <a:t>Town Facilities Annual Renewal			Annual	$2,570.00</a:t>
            </a:r>
          </a:p>
          <a:p>
            <a:r>
              <a:rPr lang="en-US" sz="1400" dirty="0" smtClean="0"/>
              <a:t>Town Facilities Quick Start			One Time	$1,307.00</a:t>
            </a:r>
          </a:p>
          <a:p>
            <a:endParaRPr lang="en-US" sz="1400" dirty="0"/>
          </a:p>
          <a:p>
            <a:r>
              <a:rPr lang="en-US" sz="1400" dirty="0" smtClean="0"/>
              <a:t>			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	Total Cost 7/1/2014        		$10,558.00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	Annual Renewal 7/1/2015	$9,251.00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762001" y="44196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sz="1200" b="1" dirty="0"/>
              <a:t>Terms of Service: 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Initial </a:t>
            </a:r>
            <a:r>
              <a:rPr lang="en-US" sz="1200" dirty="0"/>
              <a:t>Term: One Year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Automatic </a:t>
            </a:r>
            <a:r>
              <a:rPr lang="en-US" sz="1200" dirty="0"/>
              <a:t>invoicing will occur at the end of each term.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Training </a:t>
            </a:r>
            <a:r>
              <a:rPr lang="en-US" sz="1200" dirty="0"/>
              <a:t>and startup assistance are available in an online format and through telephone support as indicated on our website.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Technical </a:t>
            </a:r>
            <a:r>
              <a:rPr lang="en-US" sz="1200" dirty="0"/>
              <a:t>support is available from 8am to 6pm Eastern Standard Time. Please call (877) 868-3833 for technical support.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No </a:t>
            </a:r>
            <a:r>
              <a:rPr lang="en-US" sz="1200" dirty="0"/>
              <a:t>sales tax or usage fees are included in this proposal.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Proposal </a:t>
            </a:r>
            <a:r>
              <a:rPr lang="en-US" sz="1200" dirty="0"/>
              <a:t>valid for 60 days.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Payment</a:t>
            </a:r>
            <a:r>
              <a:rPr lang="en-US" sz="1200" dirty="0"/>
              <a:t>: Terms are net 30 days.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Daily </a:t>
            </a:r>
            <a:r>
              <a:rPr lang="en-US" sz="1200" dirty="0"/>
              <a:t>backup of data, backups transferred offsite daily, and 24/7 server monitoring in a dedicated data center environment.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SchoolDude.com's </a:t>
            </a:r>
            <a:r>
              <a:rPr lang="en-US" sz="1200" dirty="0"/>
              <a:t>Terms of Use are governed by our online conditions of use statement available at: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75487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Town &amp; School</a:t>
            </a:r>
          </a:p>
          <a:p>
            <a:pPr algn="ctr"/>
            <a:r>
              <a:rPr lang="en-US" dirty="0" smtClean="0"/>
              <a:t>Facilities Department Resource Comparison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3505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Town                                                     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Facilities Director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½ Administrative Assistant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Car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Computers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Phones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Office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Cubical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set building maintenance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HVACR </a:t>
            </a:r>
            <a:r>
              <a:rPr lang="en-US" dirty="0" smtClean="0"/>
              <a:t>Technician*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410200" y="1752600"/>
            <a:ext cx="321684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School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Facilities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Project/Energy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Facilities Supervisor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Maint/Grounds Technicians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School Dude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Jerry Soucy-Contractor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Field House office/shop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 phones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 computers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JD Gator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Pick Up Truck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Dump Truck**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Maintenance Van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Maintenance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Grounds Equipment**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6172200"/>
            <a:ext cx="2325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   to be hired</a:t>
            </a:r>
          </a:p>
          <a:p>
            <a:r>
              <a:rPr lang="en-US" dirty="0" smtClean="0"/>
              <a:t>**  needs replacement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3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we are currently paying for HVACR and Heating services?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2362200"/>
            <a:ext cx="572464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Noresco		$37,448.95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Arnold			$26,027.39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 &amp; H			$10,902.31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Jerry </a:t>
            </a:r>
            <a:r>
              <a:rPr lang="en-US" dirty="0" smtClean="0"/>
              <a:t>Soucy	</a:t>
            </a:r>
            <a:r>
              <a:rPr lang="en-US" dirty="0"/>
              <a:t>	$70,720.00</a:t>
            </a:r>
            <a:r>
              <a:rPr lang="en-US" dirty="0" smtClean="0"/>
              <a:t>**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Wilkinson		  $6,358.39</a:t>
            </a:r>
          </a:p>
          <a:p>
            <a:endParaRPr lang="en-US" dirty="0" smtClean="0"/>
          </a:p>
          <a:p>
            <a:r>
              <a:rPr lang="en-US" dirty="0" smtClean="0"/>
              <a:t>Total			$151,457.04*	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*Conservative total spent by TOD and DPS in FY 13</a:t>
            </a:r>
          </a:p>
          <a:p>
            <a:r>
              <a:rPr lang="en-US" dirty="0" smtClean="0"/>
              <a:t>**Currently a DPS only resource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762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Current Building Maintenance Staff Salaries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706046"/>
              </p:ext>
            </p:extLst>
          </p:nvPr>
        </p:nvGraphicFramePr>
        <p:xfrm>
          <a:off x="1219200" y="1981200"/>
          <a:ext cx="6172200" cy="2438400"/>
        </p:xfrm>
        <a:graphic>
          <a:graphicData uri="http://schemas.openxmlformats.org/drawingml/2006/table">
            <a:tbl>
              <a:tblPr/>
              <a:tblGrid>
                <a:gridCol w="1570534"/>
                <a:gridCol w="1806115"/>
                <a:gridCol w="1444891"/>
                <a:gridCol w="1350660"/>
              </a:tblGrid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 Burgess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Facility Manager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$65,104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 Bertino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Facility Supervisor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$52,162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Jeff MacFarlane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Maint/Grounds Tech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$43,719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Forest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Macquarrie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Maint/Grounds Tech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$41,819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$202,804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02973-2905-4818-92BD-0A35BDB3AB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</TotalTime>
  <Words>1549</Words>
  <Application>Microsoft Office PowerPoint</Application>
  <PresentationFormat>On-screen Show (4:3)</PresentationFormat>
  <Paragraphs>405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Facilities Department </vt:lpstr>
      <vt:lpstr>Department Scope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Cherry</dc:creator>
  <cp:lastModifiedBy>Brian Cherry</cp:lastModifiedBy>
  <cp:revision>59</cp:revision>
  <cp:lastPrinted>2013-12-16T23:27:44Z</cp:lastPrinted>
  <dcterms:created xsi:type="dcterms:W3CDTF">2013-11-18T16:40:26Z</dcterms:created>
  <dcterms:modified xsi:type="dcterms:W3CDTF">2014-01-08T13:36:24Z</dcterms:modified>
</cp:coreProperties>
</file>